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9"/>
  </p:notesMasterIdLst>
  <p:sldIdLst>
    <p:sldId id="256" r:id="rId2"/>
    <p:sldId id="257" r:id="rId3"/>
    <p:sldId id="267" r:id="rId4"/>
    <p:sldId id="299" r:id="rId5"/>
    <p:sldId id="300" r:id="rId6"/>
    <p:sldId id="302" r:id="rId7"/>
    <p:sldId id="301" r:id="rId8"/>
    <p:sldId id="303" r:id="rId9"/>
    <p:sldId id="269" r:id="rId10"/>
    <p:sldId id="304" r:id="rId11"/>
    <p:sldId id="294" r:id="rId12"/>
    <p:sldId id="296" r:id="rId13"/>
    <p:sldId id="271" r:id="rId14"/>
    <p:sldId id="272" r:id="rId15"/>
    <p:sldId id="295" r:id="rId16"/>
    <p:sldId id="273" r:id="rId17"/>
    <p:sldId id="306" r:id="rId18"/>
    <p:sldId id="274" r:id="rId19"/>
    <p:sldId id="275" r:id="rId20"/>
    <p:sldId id="307" r:id="rId21"/>
    <p:sldId id="309" r:id="rId22"/>
    <p:sldId id="308" r:id="rId23"/>
    <p:sldId id="310" r:id="rId24"/>
    <p:sldId id="311" r:id="rId25"/>
    <p:sldId id="276" r:id="rId26"/>
    <p:sldId id="277" r:id="rId27"/>
    <p:sldId id="278" r:id="rId28"/>
    <p:sldId id="279" r:id="rId29"/>
    <p:sldId id="298" r:id="rId30"/>
    <p:sldId id="305" r:id="rId31"/>
    <p:sldId id="280" r:id="rId32"/>
    <p:sldId id="315" r:id="rId33"/>
    <p:sldId id="314" r:id="rId34"/>
    <p:sldId id="317" r:id="rId35"/>
    <p:sldId id="285" r:id="rId36"/>
    <p:sldId id="320" r:id="rId37"/>
    <p:sldId id="312" r:id="rId38"/>
    <p:sldId id="288" r:id="rId39"/>
    <p:sldId id="290" r:id="rId40"/>
    <p:sldId id="292" r:id="rId41"/>
    <p:sldId id="291" r:id="rId42"/>
    <p:sldId id="313" r:id="rId43"/>
    <p:sldId id="264" r:id="rId44"/>
    <p:sldId id="265" r:id="rId45"/>
    <p:sldId id="293" r:id="rId46"/>
    <p:sldId id="318" r:id="rId47"/>
    <p:sldId id="319" r:id="rId4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72"/>
    <p:restoredTop sz="85901" autoAdjust="0"/>
  </p:normalViewPr>
  <p:slideViewPr>
    <p:cSldViewPr snapToGrid="0" snapToObjects="1">
      <p:cViewPr varScale="1">
        <p:scale>
          <a:sx n="79" d="100"/>
          <a:sy n="79" d="100"/>
        </p:scale>
        <p:origin x="81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400" dirty="0">
                <a:latin typeface="+mj-lt"/>
              </a:rPr>
              <a:t>Accuracy </a:t>
            </a:r>
            <a:r>
              <a:rPr lang="en-US" sz="4400" dirty="0" smtClean="0">
                <a:latin typeface="+mj-lt"/>
              </a:rPr>
              <a:t>- </a:t>
            </a:r>
            <a:r>
              <a:rPr lang="en-US" sz="4400" dirty="0">
                <a:latin typeface="+mj-lt"/>
              </a:rPr>
              <a:t>Baidu Map </a:t>
            </a:r>
            <a:r>
              <a:rPr lang="en-US" sz="4400" dirty="0" smtClean="0">
                <a:latin typeface="+mj-lt"/>
              </a:rPr>
              <a:t>vs ours</a:t>
            </a:r>
            <a:endParaRPr lang="zh-CN" sz="4400" dirty="0">
              <a:latin typeface="+mj-lt"/>
            </a:endParaRPr>
          </a:p>
        </c:rich>
      </c:tx>
      <c:layout>
        <c:manualLayout>
          <c:xMode val="edge"/>
          <c:yMode val="edge"/>
          <c:x val="0.13191657173190854"/>
          <c:y val="1.539209906563124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2079572624625178"/>
          <c:y val="0.13723274092049298"/>
          <c:w val="0.82160999798884493"/>
          <c:h val="0.67977612711812874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Baidu Map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Sheet1!$A$2:$A$97</c:f>
              <c:numCache>
                <c:formatCode>m/d/yy\ h:mm;@</c:formatCode>
                <c:ptCount val="96"/>
                <c:pt idx="0">
                  <c:v>42518.701388888891</c:v>
                </c:pt>
                <c:pt idx="1">
                  <c:v>42518.722916666666</c:v>
                </c:pt>
                <c:pt idx="2">
                  <c:v>42518.744444444441</c:v>
                </c:pt>
                <c:pt idx="3">
                  <c:v>42518.765972222223</c:v>
                </c:pt>
                <c:pt idx="4">
                  <c:v>42518.787499999999</c:v>
                </c:pt>
                <c:pt idx="5">
                  <c:v>42518.831250000003</c:v>
                </c:pt>
                <c:pt idx="6">
                  <c:v>42518.852777777778</c:v>
                </c:pt>
                <c:pt idx="7">
                  <c:v>42518.918749999997</c:v>
                </c:pt>
                <c:pt idx="8">
                  <c:v>42518.984722222223</c:v>
                </c:pt>
                <c:pt idx="9">
                  <c:v>42519.006944444445</c:v>
                </c:pt>
                <c:pt idx="10">
                  <c:v>42519.02847222222</c:v>
                </c:pt>
                <c:pt idx="11">
                  <c:v>42519.05</c:v>
                </c:pt>
                <c:pt idx="12">
                  <c:v>42519.09375</c:v>
                </c:pt>
                <c:pt idx="13">
                  <c:v>42519.115277777775</c:v>
                </c:pt>
                <c:pt idx="14">
                  <c:v>42519.158333333333</c:v>
                </c:pt>
                <c:pt idx="15">
                  <c:v>42519.201388888891</c:v>
                </c:pt>
                <c:pt idx="16">
                  <c:v>42519.222916666666</c:v>
                </c:pt>
                <c:pt idx="17">
                  <c:v>42519.245138888888</c:v>
                </c:pt>
                <c:pt idx="18">
                  <c:v>42519.26666666667</c:v>
                </c:pt>
                <c:pt idx="19">
                  <c:v>42519.288194444445</c:v>
                </c:pt>
                <c:pt idx="20">
                  <c:v>42519.353472222225</c:v>
                </c:pt>
                <c:pt idx="21">
                  <c:v>42519.396527777775</c:v>
                </c:pt>
                <c:pt idx="22">
                  <c:v>42519.418055555558</c:v>
                </c:pt>
                <c:pt idx="23">
                  <c:v>42519.44027777778</c:v>
                </c:pt>
                <c:pt idx="24">
                  <c:v>42519.461805555555</c:v>
                </c:pt>
                <c:pt idx="25">
                  <c:v>42519.48333333333</c:v>
                </c:pt>
                <c:pt idx="26">
                  <c:v>42519.504861111112</c:v>
                </c:pt>
                <c:pt idx="27">
                  <c:v>42519.614583333336</c:v>
                </c:pt>
                <c:pt idx="28">
                  <c:v>42519.658333333333</c:v>
                </c:pt>
                <c:pt idx="29">
                  <c:v>42519.680555555555</c:v>
                </c:pt>
                <c:pt idx="30">
                  <c:v>42519.723611111112</c:v>
                </c:pt>
                <c:pt idx="31">
                  <c:v>42519.76666666667</c:v>
                </c:pt>
                <c:pt idx="32">
                  <c:v>42519.788888888892</c:v>
                </c:pt>
                <c:pt idx="33">
                  <c:v>42519.832638888889</c:v>
                </c:pt>
                <c:pt idx="34">
                  <c:v>42519.898611111108</c:v>
                </c:pt>
                <c:pt idx="35">
                  <c:v>42519.920138888891</c:v>
                </c:pt>
                <c:pt idx="36">
                  <c:v>42519.942361111112</c:v>
                </c:pt>
                <c:pt idx="37">
                  <c:v>42519.963888888888</c:v>
                </c:pt>
                <c:pt idx="38">
                  <c:v>42519.986805555556</c:v>
                </c:pt>
                <c:pt idx="39">
                  <c:v>42520.007638888892</c:v>
                </c:pt>
                <c:pt idx="40">
                  <c:v>42520.029166666667</c:v>
                </c:pt>
                <c:pt idx="41">
                  <c:v>42520.051388888889</c:v>
                </c:pt>
                <c:pt idx="42">
                  <c:v>42520.072916666664</c:v>
                </c:pt>
                <c:pt idx="43">
                  <c:v>42520.136805555558</c:v>
                </c:pt>
                <c:pt idx="44">
                  <c:v>42520.244444444441</c:v>
                </c:pt>
                <c:pt idx="45">
                  <c:v>42520.265972222223</c:v>
                </c:pt>
                <c:pt idx="46">
                  <c:v>42520.287499999999</c:v>
                </c:pt>
                <c:pt idx="47">
                  <c:v>42520.309027777781</c:v>
                </c:pt>
                <c:pt idx="48">
                  <c:v>42520.439583333333</c:v>
                </c:pt>
                <c:pt idx="49">
                  <c:v>42520.461111111108</c:v>
                </c:pt>
                <c:pt idx="50">
                  <c:v>42520.482638888891</c:v>
                </c:pt>
                <c:pt idx="51">
                  <c:v>42520.54791666667</c:v>
                </c:pt>
                <c:pt idx="52">
                  <c:v>42520.569444444445</c:v>
                </c:pt>
                <c:pt idx="53">
                  <c:v>42520.612500000003</c:v>
                </c:pt>
                <c:pt idx="54">
                  <c:v>42520.634027777778</c:v>
                </c:pt>
                <c:pt idx="55">
                  <c:v>42520.656944444447</c:v>
                </c:pt>
                <c:pt idx="56">
                  <c:v>42520.700694444444</c:v>
                </c:pt>
                <c:pt idx="57">
                  <c:v>42520.811111111114</c:v>
                </c:pt>
                <c:pt idx="58">
                  <c:v>42520.833333333336</c:v>
                </c:pt>
                <c:pt idx="59">
                  <c:v>42520.877083333333</c:v>
                </c:pt>
                <c:pt idx="60">
                  <c:v>42520.92083333333</c:v>
                </c:pt>
                <c:pt idx="61">
                  <c:v>42520.943055555559</c:v>
                </c:pt>
                <c:pt idx="62">
                  <c:v>42520.965277777781</c:v>
                </c:pt>
                <c:pt idx="63">
                  <c:v>42520.987500000003</c:v>
                </c:pt>
                <c:pt idx="64">
                  <c:v>42521.010416666664</c:v>
                </c:pt>
                <c:pt idx="65">
                  <c:v>42521.140972222223</c:v>
                </c:pt>
                <c:pt idx="66">
                  <c:v>42521.162499999999</c:v>
                </c:pt>
                <c:pt idx="67">
                  <c:v>42521.184027777781</c:v>
                </c:pt>
                <c:pt idx="68">
                  <c:v>42521.248611111114</c:v>
                </c:pt>
                <c:pt idx="69">
                  <c:v>42521.291666666664</c:v>
                </c:pt>
                <c:pt idx="70">
                  <c:v>42521.378472222219</c:v>
                </c:pt>
                <c:pt idx="71">
                  <c:v>42521.4</c:v>
                </c:pt>
                <c:pt idx="72">
                  <c:v>42521.443749999999</c:v>
                </c:pt>
                <c:pt idx="73">
                  <c:v>42521.465277777781</c:v>
                </c:pt>
                <c:pt idx="74">
                  <c:v>42521.509027777778</c:v>
                </c:pt>
                <c:pt idx="75">
                  <c:v>42521.530555555553</c:v>
                </c:pt>
                <c:pt idx="76">
                  <c:v>42521.595833333333</c:v>
                </c:pt>
                <c:pt idx="77">
                  <c:v>42521.617361111108</c:v>
                </c:pt>
                <c:pt idx="78">
                  <c:v>42521.727083333331</c:v>
                </c:pt>
                <c:pt idx="79">
                  <c:v>42521.771527777775</c:v>
                </c:pt>
                <c:pt idx="80">
                  <c:v>42521.793055555558</c:v>
                </c:pt>
                <c:pt idx="81">
                  <c:v>42521.836805555555</c:v>
                </c:pt>
                <c:pt idx="82">
                  <c:v>42521.945138888892</c:v>
                </c:pt>
                <c:pt idx="83">
                  <c:v>42521.968055555553</c:v>
                </c:pt>
                <c:pt idx="84">
                  <c:v>42522.032638888886</c:v>
                </c:pt>
                <c:pt idx="85">
                  <c:v>42522.054166666669</c:v>
                </c:pt>
                <c:pt idx="86">
                  <c:v>42522.075694444444</c:v>
                </c:pt>
                <c:pt idx="87">
                  <c:v>42522.118750000001</c:v>
                </c:pt>
                <c:pt idx="88">
                  <c:v>42522.161111111112</c:v>
                </c:pt>
                <c:pt idx="89">
                  <c:v>42522.182638888888</c:v>
                </c:pt>
                <c:pt idx="90">
                  <c:v>42522.290972222225</c:v>
                </c:pt>
                <c:pt idx="91">
                  <c:v>42522.3125</c:v>
                </c:pt>
                <c:pt idx="92">
                  <c:v>42522.399305555555</c:v>
                </c:pt>
                <c:pt idx="93">
                  <c:v>42522.420138888891</c:v>
                </c:pt>
                <c:pt idx="94">
                  <c:v>42522.507638888892</c:v>
                </c:pt>
                <c:pt idx="95">
                  <c:v>42522.551388888889</c:v>
                </c:pt>
              </c:numCache>
            </c:numRef>
          </c:xVal>
          <c:yVal>
            <c:numRef>
              <c:f>Sheet1!$B$2:$B$97</c:f>
              <c:numCache>
                <c:formatCode>0.000_ </c:formatCode>
                <c:ptCount val="96"/>
                <c:pt idx="0">
                  <c:v>73.604351560263382</c:v>
                </c:pt>
                <c:pt idx="1">
                  <c:v>74.009390746678889</c:v>
                </c:pt>
                <c:pt idx="2">
                  <c:v>72.63513513513513</c:v>
                </c:pt>
                <c:pt idx="3">
                  <c:v>72.170675830469648</c:v>
                </c:pt>
                <c:pt idx="4">
                  <c:v>69.467353951890033</c:v>
                </c:pt>
                <c:pt idx="5">
                  <c:v>73.902089894073868</c:v>
                </c:pt>
                <c:pt idx="6">
                  <c:v>78.43361767905192</c:v>
                </c:pt>
                <c:pt idx="7">
                  <c:v>78.315873833648169</c:v>
                </c:pt>
                <c:pt idx="8">
                  <c:v>82.98030684680559</c:v>
                </c:pt>
                <c:pt idx="9">
                  <c:v>87.384756341980179</c:v>
                </c:pt>
                <c:pt idx="10">
                  <c:v>88.421233465040373</c:v>
                </c:pt>
                <c:pt idx="11">
                  <c:v>91.859866048428643</c:v>
                </c:pt>
                <c:pt idx="12">
                  <c:v>93.058904581467445</c:v>
                </c:pt>
                <c:pt idx="13">
                  <c:v>92.008267309679638</c:v>
                </c:pt>
                <c:pt idx="14">
                  <c:v>93.455527464950578</c:v>
                </c:pt>
                <c:pt idx="15">
                  <c:v>94.158945732865291</c:v>
                </c:pt>
                <c:pt idx="16">
                  <c:v>94.82897616031326</c:v>
                </c:pt>
                <c:pt idx="17">
                  <c:v>94.546815616722341</c:v>
                </c:pt>
                <c:pt idx="18">
                  <c:v>94.226008865350295</c:v>
                </c:pt>
                <c:pt idx="19">
                  <c:v>93.828795118300619</c:v>
                </c:pt>
                <c:pt idx="20">
                  <c:v>91.721569750787737</c:v>
                </c:pt>
                <c:pt idx="21">
                  <c:v>87.8699410384109</c:v>
                </c:pt>
                <c:pt idx="22">
                  <c:v>82.916356558080949</c:v>
                </c:pt>
                <c:pt idx="23">
                  <c:v>82.091944810213548</c:v>
                </c:pt>
                <c:pt idx="24">
                  <c:v>80.539333562349711</c:v>
                </c:pt>
                <c:pt idx="25">
                  <c:v>80.253063094011225</c:v>
                </c:pt>
                <c:pt idx="26">
                  <c:v>77.976871994504236</c:v>
                </c:pt>
                <c:pt idx="27">
                  <c:v>71.706646819717179</c:v>
                </c:pt>
                <c:pt idx="28">
                  <c:v>67.201099404489241</c:v>
                </c:pt>
                <c:pt idx="29">
                  <c:v>67.930363074103767</c:v>
                </c:pt>
                <c:pt idx="30">
                  <c:v>67.254610010308099</c:v>
                </c:pt>
                <c:pt idx="31">
                  <c:v>69.605541878971778</c:v>
                </c:pt>
                <c:pt idx="32">
                  <c:v>70.115074139806495</c:v>
                </c:pt>
                <c:pt idx="33">
                  <c:v>78.71000972929663</c:v>
                </c:pt>
                <c:pt idx="34">
                  <c:v>82.46507900160293</c:v>
                </c:pt>
                <c:pt idx="35">
                  <c:v>82.562399816807869</c:v>
                </c:pt>
                <c:pt idx="36">
                  <c:v>82.997481108312343</c:v>
                </c:pt>
                <c:pt idx="37">
                  <c:v>86.88956317627526</c:v>
                </c:pt>
                <c:pt idx="38">
                  <c:v>85.704471288715865</c:v>
                </c:pt>
                <c:pt idx="39">
                  <c:v>89.775332416322783</c:v>
                </c:pt>
                <c:pt idx="40">
                  <c:v>89.385602934433749</c:v>
                </c:pt>
                <c:pt idx="41">
                  <c:v>92.445362244019961</c:v>
                </c:pt>
                <c:pt idx="42">
                  <c:v>92.485515975448862</c:v>
                </c:pt>
                <c:pt idx="43">
                  <c:v>92.913340607592033</c:v>
                </c:pt>
                <c:pt idx="44">
                  <c:v>93.229706390328147</c:v>
                </c:pt>
                <c:pt idx="45">
                  <c:v>93.727742676622626</c:v>
                </c:pt>
                <c:pt idx="46">
                  <c:v>92.510051694428483</c:v>
                </c:pt>
                <c:pt idx="47">
                  <c:v>88.548525622673921</c:v>
                </c:pt>
                <c:pt idx="48">
                  <c:v>79.166189439926697</c:v>
                </c:pt>
                <c:pt idx="49">
                  <c:v>78.259874069833998</c:v>
                </c:pt>
                <c:pt idx="50">
                  <c:v>79.450486548368644</c:v>
                </c:pt>
                <c:pt idx="51">
                  <c:v>79.379436684222583</c:v>
                </c:pt>
                <c:pt idx="52">
                  <c:v>79.934737806274327</c:v>
                </c:pt>
                <c:pt idx="53">
                  <c:v>78.379152348224508</c:v>
                </c:pt>
                <c:pt idx="54">
                  <c:v>74.5863628556707</c:v>
                </c:pt>
                <c:pt idx="55">
                  <c:v>72.342130875364973</c:v>
                </c:pt>
                <c:pt idx="56">
                  <c:v>71.392579019697664</c:v>
                </c:pt>
                <c:pt idx="57">
                  <c:v>67.752834726835403</c:v>
                </c:pt>
                <c:pt idx="58">
                  <c:v>78.421715725575538</c:v>
                </c:pt>
                <c:pt idx="59">
                  <c:v>84.046937607326839</c:v>
                </c:pt>
                <c:pt idx="60">
                  <c:v>85.716739180215257</c:v>
                </c:pt>
                <c:pt idx="61">
                  <c:v>86.35791160980078</c:v>
                </c:pt>
                <c:pt idx="62">
                  <c:v>88.455815018315022</c:v>
                </c:pt>
                <c:pt idx="63">
                  <c:v>87.734661172161182</c:v>
                </c:pt>
                <c:pt idx="64">
                  <c:v>89.90384615384616</c:v>
                </c:pt>
                <c:pt idx="65">
                  <c:v>93.197239792984476</c:v>
                </c:pt>
                <c:pt idx="66">
                  <c:v>93.668775158136867</c:v>
                </c:pt>
                <c:pt idx="67">
                  <c:v>92.589604702085964</c:v>
                </c:pt>
                <c:pt idx="68">
                  <c:v>91.369476291985947</c:v>
                </c:pt>
                <c:pt idx="69">
                  <c:v>90.86317722681359</c:v>
                </c:pt>
                <c:pt idx="70">
                  <c:v>75.197481396680018</c:v>
                </c:pt>
                <c:pt idx="71">
                  <c:v>75.031482541499713</c:v>
                </c:pt>
                <c:pt idx="72">
                  <c:v>75.616877540504959</c:v>
                </c:pt>
                <c:pt idx="73">
                  <c:v>77.959697732997483</c:v>
                </c:pt>
                <c:pt idx="74">
                  <c:v>78.212322491983514</c:v>
                </c:pt>
                <c:pt idx="75">
                  <c:v>79.277370590929905</c:v>
                </c:pt>
                <c:pt idx="76">
                  <c:v>76.532890593690965</c:v>
                </c:pt>
                <c:pt idx="77">
                  <c:v>75.668403274746666</c:v>
                </c:pt>
                <c:pt idx="78">
                  <c:v>70.619560238204301</c:v>
                </c:pt>
                <c:pt idx="79">
                  <c:v>68.143822283293247</c:v>
                </c:pt>
                <c:pt idx="80">
                  <c:v>68.863818577482533</c:v>
                </c:pt>
                <c:pt idx="81">
                  <c:v>78.325320512820511</c:v>
                </c:pt>
                <c:pt idx="82">
                  <c:v>83.260819784749245</c:v>
                </c:pt>
                <c:pt idx="83">
                  <c:v>86.938354988266269</c:v>
                </c:pt>
                <c:pt idx="84">
                  <c:v>88.255168069632944</c:v>
                </c:pt>
                <c:pt idx="85">
                  <c:v>92.048772110595905</c:v>
                </c:pt>
                <c:pt idx="86">
                  <c:v>92.329268990783675</c:v>
                </c:pt>
                <c:pt idx="87">
                  <c:v>93.432081754506839</c:v>
                </c:pt>
                <c:pt idx="88">
                  <c:v>92.955642381061821</c:v>
                </c:pt>
                <c:pt idx="89">
                  <c:v>93.324509408988902</c:v>
                </c:pt>
                <c:pt idx="90">
                  <c:v>90.00057567209717</c:v>
                </c:pt>
                <c:pt idx="91">
                  <c:v>86.502468710529328</c:v>
                </c:pt>
                <c:pt idx="92">
                  <c:v>83.37054210315415</c:v>
                </c:pt>
                <c:pt idx="93">
                  <c:v>81.049979962214451</c:v>
                </c:pt>
                <c:pt idx="94">
                  <c:v>76.408289443553926</c:v>
                </c:pt>
                <c:pt idx="95">
                  <c:v>72.456632507013225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F0E-45B4-BF1E-E12932FDC1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Sheet1!$A$2:$A$97</c:f>
              <c:numCache>
                <c:formatCode>m/d/yy\ h:mm;@</c:formatCode>
                <c:ptCount val="96"/>
                <c:pt idx="0">
                  <c:v>42518.701388888891</c:v>
                </c:pt>
                <c:pt idx="1">
                  <c:v>42518.722916666666</c:v>
                </c:pt>
                <c:pt idx="2">
                  <c:v>42518.744444444441</c:v>
                </c:pt>
                <c:pt idx="3">
                  <c:v>42518.765972222223</c:v>
                </c:pt>
                <c:pt idx="4">
                  <c:v>42518.787499999999</c:v>
                </c:pt>
                <c:pt idx="5">
                  <c:v>42518.831250000003</c:v>
                </c:pt>
                <c:pt idx="6">
                  <c:v>42518.852777777778</c:v>
                </c:pt>
                <c:pt idx="7">
                  <c:v>42518.918749999997</c:v>
                </c:pt>
                <c:pt idx="8">
                  <c:v>42518.984722222223</c:v>
                </c:pt>
                <c:pt idx="9">
                  <c:v>42519.006944444445</c:v>
                </c:pt>
                <c:pt idx="10">
                  <c:v>42519.02847222222</c:v>
                </c:pt>
                <c:pt idx="11">
                  <c:v>42519.05</c:v>
                </c:pt>
                <c:pt idx="12">
                  <c:v>42519.09375</c:v>
                </c:pt>
                <c:pt idx="13">
                  <c:v>42519.115277777775</c:v>
                </c:pt>
                <c:pt idx="14">
                  <c:v>42519.158333333333</c:v>
                </c:pt>
                <c:pt idx="15">
                  <c:v>42519.201388888891</c:v>
                </c:pt>
                <c:pt idx="16">
                  <c:v>42519.222916666666</c:v>
                </c:pt>
                <c:pt idx="17">
                  <c:v>42519.245138888888</c:v>
                </c:pt>
                <c:pt idx="18">
                  <c:v>42519.26666666667</c:v>
                </c:pt>
                <c:pt idx="19">
                  <c:v>42519.288194444445</c:v>
                </c:pt>
                <c:pt idx="20">
                  <c:v>42519.353472222225</c:v>
                </c:pt>
                <c:pt idx="21">
                  <c:v>42519.396527777775</c:v>
                </c:pt>
                <c:pt idx="22">
                  <c:v>42519.418055555558</c:v>
                </c:pt>
                <c:pt idx="23">
                  <c:v>42519.44027777778</c:v>
                </c:pt>
                <c:pt idx="24">
                  <c:v>42519.461805555555</c:v>
                </c:pt>
                <c:pt idx="25">
                  <c:v>42519.48333333333</c:v>
                </c:pt>
                <c:pt idx="26">
                  <c:v>42519.504861111112</c:v>
                </c:pt>
                <c:pt idx="27">
                  <c:v>42519.614583333336</c:v>
                </c:pt>
                <c:pt idx="28">
                  <c:v>42519.658333333333</c:v>
                </c:pt>
                <c:pt idx="29">
                  <c:v>42519.680555555555</c:v>
                </c:pt>
                <c:pt idx="30">
                  <c:v>42519.723611111112</c:v>
                </c:pt>
                <c:pt idx="31">
                  <c:v>42519.76666666667</c:v>
                </c:pt>
                <c:pt idx="32">
                  <c:v>42519.788888888892</c:v>
                </c:pt>
                <c:pt idx="33">
                  <c:v>42519.832638888889</c:v>
                </c:pt>
                <c:pt idx="34">
                  <c:v>42519.898611111108</c:v>
                </c:pt>
                <c:pt idx="35">
                  <c:v>42519.920138888891</c:v>
                </c:pt>
                <c:pt idx="36">
                  <c:v>42519.942361111112</c:v>
                </c:pt>
                <c:pt idx="37">
                  <c:v>42519.963888888888</c:v>
                </c:pt>
                <c:pt idx="38">
                  <c:v>42519.986805555556</c:v>
                </c:pt>
                <c:pt idx="39">
                  <c:v>42520.007638888892</c:v>
                </c:pt>
                <c:pt idx="40">
                  <c:v>42520.029166666667</c:v>
                </c:pt>
                <c:pt idx="41">
                  <c:v>42520.051388888889</c:v>
                </c:pt>
                <c:pt idx="42">
                  <c:v>42520.072916666664</c:v>
                </c:pt>
                <c:pt idx="43">
                  <c:v>42520.136805555558</c:v>
                </c:pt>
                <c:pt idx="44">
                  <c:v>42520.244444444441</c:v>
                </c:pt>
                <c:pt idx="45">
                  <c:v>42520.265972222223</c:v>
                </c:pt>
                <c:pt idx="46">
                  <c:v>42520.287499999999</c:v>
                </c:pt>
                <c:pt idx="47">
                  <c:v>42520.309027777781</c:v>
                </c:pt>
                <c:pt idx="48">
                  <c:v>42520.439583333333</c:v>
                </c:pt>
                <c:pt idx="49">
                  <c:v>42520.461111111108</c:v>
                </c:pt>
                <c:pt idx="50">
                  <c:v>42520.482638888891</c:v>
                </c:pt>
                <c:pt idx="51">
                  <c:v>42520.54791666667</c:v>
                </c:pt>
                <c:pt idx="52">
                  <c:v>42520.569444444445</c:v>
                </c:pt>
                <c:pt idx="53">
                  <c:v>42520.612500000003</c:v>
                </c:pt>
                <c:pt idx="54">
                  <c:v>42520.634027777778</c:v>
                </c:pt>
                <c:pt idx="55">
                  <c:v>42520.656944444447</c:v>
                </c:pt>
                <c:pt idx="56">
                  <c:v>42520.700694444444</c:v>
                </c:pt>
                <c:pt idx="57">
                  <c:v>42520.811111111114</c:v>
                </c:pt>
                <c:pt idx="58">
                  <c:v>42520.833333333336</c:v>
                </c:pt>
                <c:pt idx="59">
                  <c:v>42520.877083333333</c:v>
                </c:pt>
                <c:pt idx="60">
                  <c:v>42520.92083333333</c:v>
                </c:pt>
                <c:pt idx="61">
                  <c:v>42520.943055555559</c:v>
                </c:pt>
                <c:pt idx="62">
                  <c:v>42520.965277777781</c:v>
                </c:pt>
                <c:pt idx="63">
                  <c:v>42520.987500000003</c:v>
                </c:pt>
                <c:pt idx="64">
                  <c:v>42521.010416666664</c:v>
                </c:pt>
                <c:pt idx="65">
                  <c:v>42521.140972222223</c:v>
                </c:pt>
                <c:pt idx="66">
                  <c:v>42521.162499999999</c:v>
                </c:pt>
                <c:pt idx="67">
                  <c:v>42521.184027777781</c:v>
                </c:pt>
                <c:pt idx="68">
                  <c:v>42521.248611111114</c:v>
                </c:pt>
                <c:pt idx="69">
                  <c:v>42521.291666666664</c:v>
                </c:pt>
                <c:pt idx="70">
                  <c:v>42521.378472222219</c:v>
                </c:pt>
                <c:pt idx="71">
                  <c:v>42521.4</c:v>
                </c:pt>
                <c:pt idx="72">
                  <c:v>42521.443749999999</c:v>
                </c:pt>
                <c:pt idx="73">
                  <c:v>42521.465277777781</c:v>
                </c:pt>
                <c:pt idx="74">
                  <c:v>42521.509027777778</c:v>
                </c:pt>
                <c:pt idx="75">
                  <c:v>42521.530555555553</c:v>
                </c:pt>
                <c:pt idx="76">
                  <c:v>42521.595833333333</c:v>
                </c:pt>
                <c:pt idx="77">
                  <c:v>42521.617361111108</c:v>
                </c:pt>
                <c:pt idx="78">
                  <c:v>42521.727083333331</c:v>
                </c:pt>
                <c:pt idx="79">
                  <c:v>42521.771527777775</c:v>
                </c:pt>
                <c:pt idx="80">
                  <c:v>42521.793055555558</c:v>
                </c:pt>
                <c:pt idx="81">
                  <c:v>42521.836805555555</c:v>
                </c:pt>
                <c:pt idx="82">
                  <c:v>42521.945138888892</c:v>
                </c:pt>
                <c:pt idx="83">
                  <c:v>42521.968055555553</c:v>
                </c:pt>
                <c:pt idx="84">
                  <c:v>42522.032638888886</c:v>
                </c:pt>
                <c:pt idx="85">
                  <c:v>42522.054166666669</c:v>
                </c:pt>
                <c:pt idx="86">
                  <c:v>42522.075694444444</c:v>
                </c:pt>
                <c:pt idx="87">
                  <c:v>42522.118750000001</c:v>
                </c:pt>
                <c:pt idx="88">
                  <c:v>42522.161111111112</c:v>
                </c:pt>
                <c:pt idx="89">
                  <c:v>42522.182638888888</c:v>
                </c:pt>
                <c:pt idx="90">
                  <c:v>42522.290972222225</c:v>
                </c:pt>
                <c:pt idx="91">
                  <c:v>42522.3125</c:v>
                </c:pt>
                <c:pt idx="92">
                  <c:v>42522.399305555555</c:v>
                </c:pt>
                <c:pt idx="93">
                  <c:v>42522.420138888891</c:v>
                </c:pt>
                <c:pt idx="94">
                  <c:v>42522.507638888892</c:v>
                </c:pt>
                <c:pt idx="95">
                  <c:v>42522.551388888889</c:v>
                </c:pt>
              </c:numCache>
            </c:numRef>
          </c:xVal>
          <c:yVal>
            <c:numRef>
              <c:f>Sheet1!$C$2:$C$97</c:f>
              <c:numCache>
                <c:formatCode>General</c:formatCode>
                <c:ptCount val="96"/>
                <c:pt idx="0">
                  <c:v>76.882999999999996</c:v>
                </c:pt>
                <c:pt idx="1">
                  <c:v>73.671000000000006</c:v>
                </c:pt>
                <c:pt idx="2">
                  <c:v>75.906000000000006</c:v>
                </c:pt>
                <c:pt idx="3">
                  <c:v>78.210999999999999</c:v>
                </c:pt>
                <c:pt idx="4">
                  <c:v>78.325000000000003</c:v>
                </c:pt>
                <c:pt idx="5">
                  <c:v>85.959000000000003</c:v>
                </c:pt>
                <c:pt idx="6">
                  <c:v>72.837000000000003</c:v>
                </c:pt>
                <c:pt idx="7">
                  <c:v>70.751000000000005</c:v>
                </c:pt>
                <c:pt idx="8">
                  <c:v>70.442999999999998</c:v>
                </c:pt>
                <c:pt idx="9">
                  <c:v>96.07</c:v>
                </c:pt>
                <c:pt idx="10">
                  <c:v>96.231999999999999</c:v>
                </c:pt>
                <c:pt idx="11">
                  <c:v>96.495000000000005</c:v>
                </c:pt>
                <c:pt idx="12">
                  <c:v>96.933000000000007</c:v>
                </c:pt>
                <c:pt idx="13">
                  <c:v>94.843999999999994</c:v>
                </c:pt>
                <c:pt idx="14">
                  <c:v>97.388999999999996</c:v>
                </c:pt>
                <c:pt idx="15">
                  <c:v>96.882999999999996</c:v>
                </c:pt>
                <c:pt idx="16">
                  <c:v>97.585999999999999</c:v>
                </c:pt>
                <c:pt idx="17">
                  <c:v>97.352000000000004</c:v>
                </c:pt>
                <c:pt idx="18">
                  <c:v>96.587999999999994</c:v>
                </c:pt>
                <c:pt idx="19">
                  <c:v>97.031999999999996</c:v>
                </c:pt>
                <c:pt idx="20">
                  <c:v>90.956999999999994</c:v>
                </c:pt>
                <c:pt idx="21">
                  <c:v>89.924000000000007</c:v>
                </c:pt>
                <c:pt idx="22">
                  <c:v>88.512</c:v>
                </c:pt>
                <c:pt idx="23">
                  <c:v>87.602999999999994</c:v>
                </c:pt>
                <c:pt idx="24">
                  <c:v>85.091999999999999</c:v>
                </c:pt>
                <c:pt idx="25">
                  <c:v>86.025999999999996</c:v>
                </c:pt>
                <c:pt idx="26">
                  <c:v>86.370999999999995</c:v>
                </c:pt>
                <c:pt idx="27">
                  <c:v>84.944000000000003</c:v>
                </c:pt>
                <c:pt idx="28">
                  <c:v>86.798000000000002</c:v>
                </c:pt>
                <c:pt idx="29">
                  <c:v>86.117999999999995</c:v>
                </c:pt>
                <c:pt idx="30">
                  <c:v>86.326999999999998</c:v>
                </c:pt>
                <c:pt idx="31">
                  <c:v>88.804000000000002</c:v>
                </c:pt>
                <c:pt idx="32">
                  <c:v>87.453999999999994</c:v>
                </c:pt>
                <c:pt idx="33">
                  <c:v>92.635000000000005</c:v>
                </c:pt>
                <c:pt idx="34">
                  <c:v>91.308000000000007</c:v>
                </c:pt>
                <c:pt idx="35">
                  <c:v>91.584000000000003</c:v>
                </c:pt>
                <c:pt idx="36">
                  <c:v>92.899000000000001</c:v>
                </c:pt>
                <c:pt idx="37">
                  <c:v>92.105000000000004</c:v>
                </c:pt>
                <c:pt idx="38">
                  <c:v>88.948999999999998</c:v>
                </c:pt>
                <c:pt idx="39">
                  <c:v>94.382000000000005</c:v>
                </c:pt>
                <c:pt idx="40">
                  <c:v>93.792000000000002</c:v>
                </c:pt>
                <c:pt idx="41">
                  <c:v>94.63</c:v>
                </c:pt>
                <c:pt idx="42">
                  <c:v>96.18</c:v>
                </c:pt>
                <c:pt idx="43">
                  <c:v>96.108000000000004</c:v>
                </c:pt>
                <c:pt idx="44">
                  <c:v>97.006</c:v>
                </c:pt>
                <c:pt idx="45">
                  <c:v>96.402000000000001</c:v>
                </c:pt>
                <c:pt idx="46">
                  <c:v>95.305999999999997</c:v>
                </c:pt>
                <c:pt idx="47">
                  <c:v>91.039000000000001</c:v>
                </c:pt>
                <c:pt idx="48">
                  <c:v>83.334999999999994</c:v>
                </c:pt>
                <c:pt idx="49">
                  <c:v>83.7</c:v>
                </c:pt>
                <c:pt idx="50">
                  <c:v>81.319000000000003</c:v>
                </c:pt>
                <c:pt idx="51">
                  <c:v>80.432000000000002</c:v>
                </c:pt>
                <c:pt idx="52">
                  <c:v>81.363</c:v>
                </c:pt>
                <c:pt idx="53">
                  <c:v>81.811000000000007</c:v>
                </c:pt>
                <c:pt idx="54">
                  <c:v>84.522000000000006</c:v>
                </c:pt>
                <c:pt idx="55">
                  <c:v>80.653999999999996</c:v>
                </c:pt>
                <c:pt idx="56">
                  <c:v>81.400999999999996</c:v>
                </c:pt>
                <c:pt idx="57">
                  <c:v>85.784999999999997</c:v>
                </c:pt>
                <c:pt idx="58">
                  <c:v>84.686000000000007</c:v>
                </c:pt>
                <c:pt idx="59">
                  <c:v>87.465999999999994</c:v>
                </c:pt>
                <c:pt idx="60">
                  <c:v>85.001000000000005</c:v>
                </c:pt>
                <c:pt idx="61">
                  <c:v>86.283000000000001</c:v>
                </c:pt>
                <c:pt idx="62">
                  <c:v>87.433999999999997</c:v>
                </c:pt>
                <c:pt idx="63">
                  <c:v>86.665999999999997</c:v>
                </c:pt>
                <c:pt idx="64">
                  <c:v>93.358999999999995</c:v>
                </c:pt>
                <c:pt idx="65">
                  <c:v>95.825000000000003</c:v>
                </c:pt>
                <c:pt idx="66">
                  <c:v>96.539000000000001</c:v>
                </c:pt>
                <c:pt idx="67">
                  <c:v>97.007999999999996</c:v>
                </c:pt>
                <c:pt idx="68">
                  <c:v>94.173000000000002</c:v>
                </c:pt>
                <c:pt idx="69">
                  <c:v>91.388000000000005</c:v>
                </c:pt>
                <c:pt idx="70">
                  <c:v>82.486000000000004</c:v>
                </c:pt>
                <c:pt idx="71">
                  <c:v>83.043000000000006</c:v>
                </c:pt>
                <c:pt idx="72">
                  <c:v>86.126000000000005</c:v>
                </c:pt>
                <c:pt idx="73">
                  <c:v>81.695999999999998</c:v>
                </c:pt>
                <c:pt idx="74">
                  <c:v>80.578000000000003</c:v>
                </c:pt>
                <c:pt idx="75">
                  <c:v>78.248999999999995</c:v>
                </c:pt>
                <c:pt idx="76">
                  <c:v>70.411000000000001</c:v>
                </c:pt>
                <c:pt idx="77">
                  <c:v>71.256</c:v>
                </c:pt>
                <c:pt idx="78">
                  <c:v>65.326999999999998</c:v>
                </c:pt>
                <c:pt idx="79">
                  <c:v>68.942999999999998</c:v>
                </c:pt>
                <c:pt idx="80">
                  <c:v>75.432000000000002</c:v>
                </c:pt>
                <c:pt idx="81">
                  <c:v>65.944000000000003</c:v>
                </c:pt>
                <c:pt idx="82">
                  <c:v>82.691000000000003</c:v>
                </c:pt>
                <c:pt idx="83">
                  <c:v>80.153000000000006</c:v>
                </c:pt>
                <c:pt idx="84">
                  <c:v>90.522999999999996</c:v>
                </c:pt>
                <c:pt idx="85">
                  <c:v>96.6</c:v>
                </c:pt>
                <c:pt idx="86">
                  <c:v>94.605000000000004</c:v>
                </c:pt>
                <c:pt idx="87">
                  <c:v>95.454999999999998</c:v>
                </c:pt>
                <c:pt idx="88">
                  <c:v>94.738</c:v>
                </c:pt>
                <c:pt idx="89">
                  <c:v>94.823999999999998</c:v>
                </c:pt>
                <c:pt idx="90">
                  <c:v>84.347999999999999</c:v>
                </c:pt>
                <c:pt idx="91">
                  <c:v>83.613</c:v>
                </c:pt>
                <c:pt idx="92">
                  <c:v>85.525000000000006</c:v>
                </c:pt>
                <c:pt idx="93">
                  <c:v>85.989000000000004</c:v>
                </c:pt>
                <c:pt idx="94">
                  <c:v>84.662000000000006</c:v>
                </c:pt>
                <c:pt idx="95">
                  <c:v>84.427999999999997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BF0E-45B4-BF1E-E12932FDC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3270032"/>
        <c:axId val="393263472"/>
      </c:scatterChart>
      <c:valAx>
        <c:axId val="393270032"/>
        <c:scaling>
          <c:orientation val="minMax"/>
          <c:min val="42518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2400" dirty="0" smtClean="0"/>
                  <a:t>Date</a:t>
                </a:r>
                <a:r>
                  <a:rPr lang="en-US" altLang="zh-CN" sz="2400" baseline="0" dirty="0" smtClean="0"/>
                  <a:t> &amp; Time</a:t>
                </a:r>
                <a:endParaRPr lang="zh-CN" altLang="en-US" sz="24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m/d\ h:mm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93263472"/>
        <c:crosses val="autoZero"/>
        <c:crossBetween val="midCat"/>
      </c:valAx>
      <c:valAx>
        <c:axId val="393263472"/>
        <c:scaling>
          <c:orientation val="minMax"/>
          <c:max val="100"/>
          <c:min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2400" dirty="0" smtClean="0"/>
                  <a:t>Accuracy(%)</a:t>
                </a:r>
                <a:endParaRPr lang="zh-CN" altLang="en-US" sz="24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_ 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932700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0093031506237033"/>
          <c:y val="0.52657954601626511"/>
          <c:w val="0.18795857261139245"/>
          <c:h val="0.129637230918231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F3547A-AF05-0842-9898-D73F6BAFC85A}" type="datetimeFigureOut">
              <a:rPr kumimoji="1" lang="zh-CN" altLang="en-US" smtClean="0"/>
              <a:t>2016/6/17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E62FC3-D84C-4C46-BE2C-1E5DFC266D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6889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62FC3-D84C-4C46-BE2C-1E5DFC266D81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817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62FC3-D84C-4C46-BE2C-1E5DFC266D81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279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62FC3-D84C-4C46-BE2C-1E5DFC266D81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7359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Next we need</a:t>
            </a:r>
            <a:r>
              <a:rPr lang="en-US" altLang="zh-CN" baseline="0" dirty="0" smtClean="0"/>
              <a:t> to calculate all the routing between any two of the functional areas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62FC3-D84C-4C46-BE2C-1E5DFC266D81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9804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62FC3-D84C-4C46-BE2C-1E5DFC266D81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0192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62FC3-D84C-4C46-BE2C-1E5DFC266D81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86699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It’s </a:t>
            </a:r>
            <a:r>
              <a:rPr lang="en-US" altLang="zh-CN" smtClean="0"/>
              <a:t>overall congested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62FC3-D84C-4C46-BE2C-1E5DFC266D81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20156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In conclusion…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62FC3-D84C-4C46-BE2C-1E5DFC266D81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41026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62FC3-D84C-4C46-BE2C-1E5DFC266D81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4611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Why we need traffic prediction?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 is useful for many purposes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62FC3-D84C-4C46-BE2C-1E5DFC266D81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0192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Vetor</a:t>
            </a:r>
            <a:r>
              <a:rPr lang="en-US" altLang="zh-CN" baseline="0" dirty="0" smtClean="0"/>
              <a:t> data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62FC3-D84C-4C46-BE2C-1E5DFC266D81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0789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Query API and crawl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62FC3-D84C-4C46-BE2C-1E5DFC266D81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2541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Distorted</a:t>
            </a:r>
            <a:r>
              <a:rPr lang="en-US" altLang="zh-CN" baseline="0" dirty="0" smtClean="0"/>
              <a:t> over real GPS ones, which is OpenStreetMap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62FC3-D84C-4C46-BE2C-1E5DFC266D81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9033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Intractable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62FC3-D84C-4C46-BE2C-1E5DFC266D81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4697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Next,</a:t>
            </a:r>
            <a:r>
              <a:rPr lang="en-US" altLang="zh-CN" baseline="0" dirty="0" smtClean="0"/>
              <a:t> we have to get traffic data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62FC3-D84C-4C46-BE2C-1E5DFC266D81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9670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Crawl and combine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62FC3-D84C-4C46-BE2C-1E5DFC266D81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78790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62FC3-D84C-4C46-BE2C-1E5DFC266D81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1771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69852-8FF2-9646-887F-C9C040CAF666}" type="datetime1">
              <a:rPr kumimoji="1" lang="zh-CN" altLang="en-US" smtClean="0"/>
              <a:t>2016/6/17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DB97-6D64-8440-8C19-26CBB11D28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4428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53FF2-F82D-7F4A-8170-AF83B67E8CB5}" type="datetime1">
              <a:rPr kumimoji="1" lang="zh-CN" altLang="en-US" smtClean="0"/>
              <a:t>2016/6/17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DB97-6D64-8440-8C19-26CBB11D28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8579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C92F0-8027-7A40-9634-05BFD61C0E06}" type="datetime1">
              <a:rPr kumimoji="1" lang="zh-CN" altLang="en-US" smtClean="0"/>
              <a:t>2016/6/17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DB97-6D64-8440-8C19-26CBB11D28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9745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114934"/>
            <a:ext cx="78867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8425"/>
            <a:ext cx="78867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DFD28-1AD8-7F49-AEA2-0D963CBC93FC}" type="datetime1">
              <a:rPr kumimoji="1" lang="zh-CN" altLang="en-US" smtClean="0"/>
              <a:t>2016/6/17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DB97-6D64-8440-8C19-26CBB11D28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8415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2F5D6-3FF7-FE43-BABD-D16F23577B18}" type="datetime1">
              <a:rPr kumimoji="1" lang="zh-CN" altLang="en-US" smtClean="0"/>
              <a:t>2016/6/17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DB97-6D64-8440-8C19-26CBB11D28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3129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AC465-46C8-8D4E-9E18-7AF9CCD46C64}" type="datetime1">
              <a:rPr kumimoji="1" lang="zh-CN" altLang="en-US" smtClean="0"/>
              <a:t>2016/6/17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DB97-6D64-8440-8C19-26CBB11D28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4706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8871E-F95B-3343-BC1A-9CF605A3CC80}" type="datetime1">
              <a:rPr kumimoji="1" lang="zh-CN" altLang="en-US" smtClean="0"/>
              <a:t>2016/6/17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DB97-6D64-8440-8C19-26CBB11D28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5993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64F97-243D-0541-A27F-472E3C717BAB}" type="datetime1">
              <a:rPr kumimoji="1" lang="zh-CN" altLang="en-US" smtClean="0"/>
              <a:t>2016/6/17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DB97-6D64-8440-8C19-26CBB11D28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0838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EFFF7-BA27-D245-BE03-59A035119165}" type="datetime1">
              <a:rPr kumimoji="1" lang="zh-CN" altLang="en-US" smtClean="0"/>
              <a:t>2016/6/17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DB97-6D64-8440-8C19-26CBB11D28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7618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6D31D-98AC-0449-BBBF-6F8E0E7D1FBC}" type="datetime1">
              <a:rPr kumimoji="1" lang="zh-CN" altLang="en-US" smtClean="0"/>
              <a:t>2016/6/17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DB97-6D64-8440-8C19-26CBB11D28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6427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5EE40-EF11-2E43-9E80-48307EF6F54C}" type="datetime1">
              <a:rPr kumimoji="1" lang="zh-CN" altLang="en-US" smtClean="0"/>
              <a:t>2016/6/17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DB97-6D64-8440-8C19-26CBB11D28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338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925EF-6EED-124A-8F53-B5D2E33C3979}" type="datetime1">
              <a:rPr kumimoji="1" lang="zh-CN" altLang="en-US" smtClean="0"/>
              <a:t>2016/6/17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D1DB97-6D64-8440-8C19-26CBB11D28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5101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://adapt.seiee.sjtu.edu.cn:8080/traffic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419313"/>
            <a:ext cx="7772400" cy="2387600"/>
          </a:xfrm>
        </p:spPr>
        <p:txBody>
          <a:bodyPr>
            <a:normAutofit/>
          </a:bodyPr>
          <a:lstStyle/>
          <a:p>
            <a:r>
              <a:rPr kumimoji="1" lang="en-US" altLang="zh-CN" dirty="0" smtClean="0"/>
              <a:t>Traffic Prediction for Urban Planning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2999" y="3442910"/>
            <a:ext cx="7170821" cy="2716358"/>
          </a:xfrm>
        </p:spPr>
        <p:txBody>
          <a:bodyPr>
            <a:normAutofit lnSpcReduction="10000"/>
          </a:bodyPr>
          <a:lstStyle/>
          <a:p>
            <a:r>
              <a:rPr kumimoji="1" lang="en-US" altLang="zh-CN" sz="3200" dirty="0" err="1" smtClean="0"/>
              <a:t>Fangzheng</a:t>
            </a:r>
            <a:r>
              <a:rPr kumimoji="1" lang="en-US" altLang="zh-CN" sz="3200" dirty="0" smtClean="0"/>
              <a:t> Xu</a:t>
            </a:r>
            <a:endParaRPr kumimoji="1" lang="zh-CN" altLang="en-US" sz="3200" dirty="0" smtClean="0"/>
          </a:p>
          <a:p>
            <a:r>
              <a:rPr kumimoji="1" lang="en-US" altLang="zh-CN" sz="3200" dirty="0" smtClean="0"/>
              <a:t>Supervised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by: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Kenny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Q.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Zhu</a:t>
            </a:r>
            <a:endParaRPr kumimoji="1" lang="zh-CN" altLang="en-US" sz="3200" dirty="0" smtClean="0"/>
          </a:p>
          <a:p>
            <a:endParaRPr kumimoji="1" lang="zh-CN" altLang="en-US" dirty="0"/>
          </a:p>
          <a:p>
            <a:r>
              <a:rPr kumimoji="1" lang="en-US" altLang="zh-CN" dirty="0" smtClean="0"/>
              <a:t>IEEE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Class</a:t>
            </a:r>
          </a:p>
          <a:p>
            <a:r>
              <a:rPr kumimoji="1" lang="en-US" altLang="zh-CN" dirty="0" smtClean="0"/>
              <a:t>Computer Science and Engineering</a:t>
            </a:r>
            <a:endParaRPr kumimoji="1" lang="zh-CN" altLang="en-US" dirty="0" smtClean="0"/>
          </a:p>
          <a:p>
            <a:r>
              <a:rPr kumimoji="1" lang="en-US" altLang="zh-CN" dirty="0" smtClean="0"/>
              <a:t>Shanghai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Jiao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University</a:t>
            </a:r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67548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4137"/>
            <a:ext cx="9144000" cy="5938974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261935" y="116264"/>
            <a:ext cx="5953807" cy="471522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Verification of traffic on urban planning</a:t>
            </a:r>
            <a:endParaRPr lang="zh-CN" altLang="en-US" sz="2800" dirty="0"/>
          </a:p>
        </p:txBody>
      </p:sp>
      <p:sp>
        <p:nvSpPr>
          <p:cNvPr id="9" name="圆角矩形 8"/>
          <p:cNvSpPr/>
          <p:nvPr/>
        </p:nvSpPr>
        <p:spPr>
          <a:xfrm>
            <a:off x="6672943" y="6263936"/>
            <a:ext cx="2471057" cy="56917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 smtClean="0"/>
              <a:t>Prone to traffic jam!</a:t>
            </a:r>
            <a:endParaRPr kumimoji="1"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11401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Our Goal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Build a system to predict traffic conditions on any roads </a:t>
            </a:r>
            <a:r>
              <a:rPr lang="en-US" altLang="zh-CN" dirty="0" smtClean="0"/>
              <a:t>given map of the area, time and other variables.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i="1" dirty="0"/>
              <a:t>Input: </a:t>
            </a:r>
            <a:r>
              <a:rPr lang="en-US" altLang="zh-CN" dirty="0"/>
              <a:t>road network map, points of interests, time, and </a:t>
            </a:r>
            <a:r>
              <a:rPr lang="en-US" altLang="zh-CN" dirty="0" smtClean="0"/>
              <a:t>the weather </a:t>
            </a:r>
            <a:r>
              <a:rPr lang="en-US" altLang="zh-CN" dirty="0"/>
              <a:t>condition, etc.</a:t>
            </a:r>
          </a:p>
          <a:p>
            <a:r>
              <a:rPr lang="en-US" altLang="zh-CN" i="1" dirty="0"/>
              <a:t>Output: </a:t>
            </a:r>
            <a:r>
              <a:rPr lang="en-US" altLang="zh-CN" dirty="0"/>
              <a:t>4 classes at each spot: </a:t>
            </a:r>
            <a:r>
              <a:rPr lang="en-US" altLang="zh-CN" dirty="0">
                <a:solidFill>
                  <a:srgbClr val="00B050"/>
                </a:solidFill>
              </a:rPr>
              <a:t>green (good)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FFC000"/>
                </a:solidFill>
              </a:rPr>
              <a:t>yellow (slow</a:t>
            </a:r>
            <a:r>
              <a:rPr lang="en-US" altLang="zh-CN" dirty="0" smtClean="0">
                <a:solidFill>
                  <a:srgbClr val="FFC000"/>
                </a:solidFill>
              </a:rPr>
              <a:t>)</a:t>
            </a:r>
            <a:r>
              <a:rPr lang="en-US" altLang="zh-CN" dirty="0" smtClean="0"/>
              <a:t>, </a:t>
            </a:r>
            <a:r>
              <a:rPr lang="en-US" altLang="zh-CN" dirty="0" smtClean="0">
                <a:solidFill>
                  <a:srgbClr val="FF0000"/>
                </a:solidFill>
              </a:rPr>
              <a:t>red </a:t>
            </a:r>
            <a:r>
              <a:rPr lang="en-US" altLang="zh-CN" dirty="0">
                <a:solidFill>
                  <a:srgbClr val="FF0000"/>
                </a:solidFill>
              </a:rPr>
              <a:t>(congested) </a:t>
            </a:r>
            <a:r>
              <a:rPr lang="en-US" altLang="zh-CN" dirty="0"/>
              <a:t>and </a:t>
            </a:r>
            <a:r>
              <a:rPr lang="en-US" altLang="zh-CN" dirty="0">
                <a:solidFill>
                  <a:srgbClr val="C00000"/>
                </a:solidFill>
              </a:rPr>
              <a:t>deep red (extremely congested)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DB97-6D64-8440-8C19-26CBB11D2899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953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DB97-6D64-8440-8C19-26CBB11D2899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828800" y="1178959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 smtClean="0"/>
              <a:t>We need to collect data</a:t>
            </a:r>
            <a:endParaRPr lang="zh-CN" altLang="en-US" sz="4400" dirty="0"/>
          </a:p>
        </p:txBody>
      </p:sp>
      <p:sp>
        <p:nvSpPr>
          <p:cNvPr id="7" name="文本框 6"/>
          <p:cNvSpPr txBox="1"/>
          <p:nvPr/>
        </p:nvSpPr>
        <p:spPr>
          <a:xfrm>
            <a:off x="244929" y="3062721"/>
            <a:ext cx="87303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/>
              <a:t>Baidu Map </a:t>
            </a:r>
            <a:r>
              <a:rPr lang="en-US" altLang="zh-CN" sz="4000" i="1" dirty="0" smtClean="0"/>
              <a:t>seems</a:t>
            </a:r>
            <a:r>
              <a:rPr lang="en-US" altLang="zh-CN" sz="4000" dirty="0" smtClean="0"/>
              <a:t> to have all information</a:t>
            </a:r>
            <a:endParaRPr lang="zh-CN" altLang="en-US" sz="4000" dirty="0"/>
          </a:p>
        </p:txBody>
      </p:sp>
      <p:sp>
        <p:nvSpPr>
          <p:cNvPr id="8" name="文本框 7"/>
          <p:cNvSpPr txBox="1"/>
          <p:nvPr/>
        </p:nvSpPr>
        <p:spPr>
          <a:xfrm>
            <a:off x="1687286" y="4678758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i="1" dirty="0" smtClean="0"/>
              <a:t>However…</a:t>
            </a:r>
            <a:endParaRPr lang="zh-CN" altLang="en-US" sz="4400" i="1" dirty="0"/>
          </a:p>
        </p:txBody>
      </p:sp>
    </p:spTree>
    <p:extLst>
      <p:ext uri="{BB962C8B-B14F-4D97-AF65-F5344CB8AC3E}">
        <p14:creationId xmlns:p14="http://schemas.microsoft.com/office/powerpoint/2010/main" val="245662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-212908"/>
            <a:ext cx="7886700" cy="1325563"/>
          </a:xfrm>
        </p:spPr>
        <p:txBody>
          <a:bodyPr/>
          <a:lstStyle/>
          <a:p>
            <a:r>
              <a:rPr lang="en-US" altLang="zh-CN" dirty="0" smtClean="0"/>
              <a:t>Challenges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DB97-6D64-8440-8C19-26CBB11D2899}" type="slidenum">
              <a:rPr kumimoji="1" lang="zh-CN" altLang="en-US" smtClean="0"/>
              <a:t>13</a:t>
            </a:fld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38"/>
          <a:stretch/>
        </p:blipFill>
        <p:spPr>
          <a:xfrm>
            <a:off x="0" y="780543"/>
            <a:ext cx="9147534" cy="6077457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-3534" y="780543"/>
            <a:ext cx="1886763" cy="49308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 smtClean="0"/>
              <a:t>Baidu Map</a:t>
            </a:r>
            <a:endParaRPr kumimoji="1" lang="zh-CN" altLang="en-US" sz="2800" b="1" dirty="0"/>
          </a:p>
        </p:txBody>
      </p:sp>
      <p:sp>
        <p:nvSpPr>
          <p:cNvPr id="7" name="圆角矩形 6"/>
          <p:cNvSpPr/>
          <p:nvPr/>
        </p:nvSpPr>
        <p:spPr>
          <a:xfrm>
            <a:off x="5355770" y="6356351"/>
            <a:ext cx="3791763" cy="46899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No vector map, only images</a:t>
            </a:r>
            <a:endParaRPr kumimoji="1"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5825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-202022"/>
            <a:ext cx="7886700" cy="1325563"/>
          </a:xfrm>
        </p:spPr>
        <p:txBody>
          <a:bodyPr/>
          <a:lstStyle/>
          <a:p>
            <a:r>
              <a:rPr lang="en-US" altLang="zh-CN" dirty="0" smtClean="0"/>
              <a:t>Challenges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DB97-6D64-8440-8C19-26CBB11D2899}" type="slidenum">
              <a:rPr kumimoji="1" lang="zh-CN" altLang="en-US" smtClean="0"/>
              <a:t>14</a:t>
            </a:fld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42"/>
          <a:stretch/>
        </p:blipFill>
        <p:spPr>
          <a:xfrm>
            <a:off x="0" y="789184"/>
            <a:ext cx="9144000" cy="606019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-3535" y="6356350"/>
            <a:ext cx="3649436" cy="45746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Lacks lots of POIs in China</a:t>
            </a:r>
            <a:endParaRPr kumimoji="1" lang="zh-CN" altLang="en-US" sz="2400" b="1" dirty="0"/>
          </a:p>
        </p:txBody>
      </p:sp>
      <p:sp>
        <p:nvSpPr>
          <p:cNvPr id="7" name="圆角矩形 6"/>
          <p:cNvSpPr/>
          <p:nvPr/>
        </p:nvSpPr>
        <p:spPr>
          <a:xfrm>
            <a:off x="4876800" y="6356350"/>
            <a:ext cx="4267200" cy="45746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No real-time traffic information</a:t>
            </a:r>
            <a:endParaRPr kumimoji="1" lang="zh-CN" altLang="en-US" sz="2400" b="1" dirty="0"/>
          </a:p>
        </p:txBody>
      </p:sp>
      <p:sp>
        <p:nvSpPr>
          <p:cNvPr id="8" name="圆角矩形 7"/>
          <p:cNvSpPr/>
          <p:nvPr/>
        </p:nvSpPr>
        <p:spPr>
          <a:xfrm>
            <a:off x="-3535" y="780543"/>
            <a:ext cx="2626991" cy="52574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 smtClean="0"/>
              <a:t>OpenStreetMap</a:t>
            </a:r>
            <a:endParaRPr kumimoji="1" lang="zh-CN" altLang="en-US" sz="2800" b="1" dirty="0"/>
          </a:p>
        </p:txBody>
      </p:sp>
      <p:sp>
        <p:nvSpPr>
          <p:cNvPr id="9" name="圆角矩形 8"/>
          <p:cNvSpPr/>
          <p:nvPr/>
        </p:nvSpPr>
        <p:spPr>
          <a:xfrm>
            <a:off x="6517009" y="780543"/>
            <a:ext cx="2626991" cy="52574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 smtClean="0"/>
              <a:t>Vector data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3132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Map data from OpenStreetMap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DB97-6D64-8440-8C19-26CBB11D2899}" type="slidenum">
              <a:rPr kumimoji="1" lang="zh-CN" altLang="en-US" smtClean="0"/>
              <a:t>15</a:t>
            </a:fld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4507"/>
            <a:ext cx="9144000" cy="5087771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250166" y="5918831"/>
            <a:ext cx="2475782" cy="67744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/>
              <a:t>Free and open source</a:t>
            </a:r>
            <a:endParaRPr kumimoji="1" lang="zh-CN" altLang="en-US" b="1" dirty="0"/>
          </a:p>
        </p:txBody>
      </p:sp>
      <p:sp>
        <p:nvSpPr>
          <p:cNvPr id="8" name="圆角矩形 7"/>
          <p:cNvSpPr/>
          <p:nvPr/>
        </p:nvSpPr>
        <p:spPr>
          <a:xfrm>
            <a:off x="3354058" y="5916775"/>
            <a:ext cx="2475782" cy="67744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/>
              <a:t>Good precision</a:t>
            </a:r>
            <a:endParaRPr kumimoji="1" lang="zh-CN" altLang="en-US" b="1" dirty="0"/>
          </a:p>
        </p:txBody>
      </p:sp>
      <p:sp>
        <p:nvSpPr>
          <p:cNvPr id="9" name="圆角矩形 8"/>
          <p:cNvSpPr/>
          <p:nvPr/>
        </p:nvSpPr>
        <p:spPr>
          <a:xfrm>
            <a:off x="6457950" y="5916775"/>
            <a:ext cx="2475782" cy="67744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/>
              <a:t>Great data schema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75624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Points of Interest from Baidu Map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DB97-6D64-8440-8C19-26CBB11D2899}" type="slidenum">
              <a:rPr kumimoji="1" lang="zh-CN" altLang="en-US" smtClean="0"/>
              <a:t>16</a:t>
            </a:fld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5" b="6015"/>
          <a:stretch/>
        </p:blipFill>
        <p:spPr>
          <a:xfrm>
            <a:off x="0" y="1023257"/>
            <a:ext cx="9144000" cy="5834743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5290457" y="6356351"/>
            <a:ext cx="3853543" cy="48758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Recursively query and crawl</a:t>
            </a:r>
            <a:endParaRPr kumimoji="1"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269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Challenges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DB97-6D64-8440-8C19-26CBB11D2899}" type="slidenum">
              <a:rPr kumimoji="1" lang="zh-CN" altLang="en-US" smtClean="0"/>
              <a:t>17</a:t>
            </a:fld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0" t="-170" b="1"/>
          <a:stretch/>
        </p:blipFill>
        <p:spPr>
          <a:xfrm>
            <a:off x="4414" y="1022088"/>
            <a:ext cx="9139586" cy="5815131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7225238" y="1402923"/>
            <a:ext cx="890063" cy="45048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 smtClean="0"/>
              <a:t>BD-09</a:t>
            </a:r>
            <a:endParaRPr kumimoji="1" lang="zh-CN" altLang="en-US" sz="2000" b="1" dirty="0"/>
          </a:p>
        </p:txBody>
      </p:sp>
      <p:sp>
        <p:nvSpPr>
          <p:cNvPr id="8" name="圆角矩形 7"/>
          <p:cNvSpPr/>
          <p:nvPr/>
        </p:nvSpPr>
        <p:spPr>
          <a:xfrm>
            <a:off x="1589462" y="4237577"/>
            <a:ext cx="1094423" cy="45048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 smtClean="0"/>
              <a:t>WGS-84</a:t>
            </a:r>
            <a:endParaRPr kumimoji="1" lang="zh-CN" altLang="en-US" sz="2000" b="1" dirty="0"/>
          </a:p>
        </p:txBody>
      </p:sp>
      <p:sp>
        <p:nvSpPr>
          <p:cNvPr id="13" name="圆角矩形 12"/>
          <p:cNvSpPr/>
          <p:nvPr/>
        </p:nvSpPr>
        <p:spPr>
          <a:xfrm>
            <a:off x="-1" y="1032934"/>
            <a:ext cx="4748645" cy="49308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 smtClean="0"/>
              <a:t>Baidu’s distorted coordinates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857500" y="1891145"/>
            <a:ext cx="5382491" cy="2327564"/>
            <a:chOff x="2857500" y="1891145"/>
            <a:chExt cx="5382491" cy="2327564"/>
          </a:xfrm>
        </p:grpSpPr>
        <p:cxnSp>
          <p:nvCxnSpPr>
            <p:cNvPr id="7" name="直接连接符 6"/>
            <p:cNvCxnSpPr/>
            <p:nvPr/>
          </p:nvCxnSpPr>
          <p:spPr>
            <a:xfrm flipV="1">
              <a:off x="2857500" y="1891145"/>
              <a:ext cx="5382491" cy="2327564"/>
            </a:xfrm>
            <a:prstGeom prst="line">
              <a:avLst/>
            </a:prstGeom>
            <a:ln w="76200"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/>
            <p:cNvSpPr txBox="1"/>
            <p:nvPr/>
          </p:nvSpPr>
          <p:spPr>
            <a:xfrm rot="20238747">
              <a:off x="4436919" y="2527959"/>
              <a:ext cx="182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 smtClean="0">
                  <a:solidFill>
                    <a:srgbClr val="FFFF00"/>
                  </a:solidFill>
                </a:rPr>
                <a:t>1.1 km</a:t>
              </a:r>
              <a:endParaRPr lang="zh-CN" altLang="en-US" sz="3600" b="1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612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DB97-6D64-8440-8C19-26CBB11D2899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292621" y="496277"/>
            <a:ext cx="2675267" cy="45919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OpenStreetMap: WGS-84</a:t>
            </a:r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320724" y="2398444"/>
            <a:ext cx="2675268" cy="45919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Government: GCJ-02</a:t>
            </a:r>
            <a:endParaRPr kumimoji="1" lang="zh-CN" altLang="en-US" dirty="0"/>
          </a:p>
        </p:txBody>
      </p:sp>
      <p:sp>
        <p:nvSpPr>
          <p:cNvPr id="9" name="右箭头 8"/>
          <p:cNvSpPr/>
          <p:nvPr/>
        </p:nvSpPr>
        <p:spPr>
          <a:xfrm rot="5400000">
            <a:off x="1521274" y="1495060"/>
            <a:ext cx="1116184" cy="4241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Encrypt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左箭头 10"/>
          <p:cNvSpPr/>
          <p:nvPr/>
        </p:nvSpPr>
        <p:spPr>
          <a:xfrm rot="5400000">
            <a:off x="685448" y="1475019"/>
            <a:ext cx="1113135" cy="4708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Decrypt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20724" y="4298124"/>
            <a:ext cx="2675268" cy="45919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Baidu Map: BD-09</a:t>
            </a:r>
            <a:endParaRPr kumimoji="1" lang="zh-CN" altLang="en-US" dirty="0"/>
          </a:p>
        </p:txBody>
      </p:sp>
      <p:sp>
        <p:nvSpPr>
          <p:cNvPr id="12" name="右箭头 11"/>
          <p:cNvSpPr/>
          <p:nvPr/>
        </p:nvSpPr>
        <p:spPr>
          <a:xfrm rot="5400000">
            <a:off x="1517679" y="3339863"/>
            <a:ext cx="1125741" cy="4241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Encrypt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左箭头 12"/>
          <p:cNvSpPr/>
          <p:nvPr/>
        </p:nvSpPr>
        <p:spPr>
          <a:xfrm rot="5400000">
            <a:off x="681867" y="3319810"/>
            <a:ext cx="1122666" cy="4708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Decrypt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2861562" y="625223"/>
                <a:ext cx="5803972" cy="18044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𝑑𝐿𝑎𝑡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=−100+2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+0.2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+0.1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+0.2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US" altLang="zh-CN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(20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+20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altLang="zh-CN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20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+40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altLang="zh-CN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160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+320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den>
                          </m:f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altLang="zh-CN" b="0" dirty="0" smtClean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562" y="625223"/>
                <a:ext cx="5803972" cy="18044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2861562" y="2558574"/>
                <a:ext cx="5803972" cy="18044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𝑑𝐿𝑜𝑛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=−300+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+0.1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+0.1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+0.1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US" altLang="zh-CN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(20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+20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altLang="zh-CN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20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+40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altLang="zh-CN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150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+300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den>
                          </m:f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altLang="zh-CN" b="0" dirty="0" smtClean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562" y="2558574"/>
                <a:ext cx="5803972" cy="18044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2967888" y="4502414"/>
                <a:ext cx="5803972" cy="8618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𝐿𝑎𝑡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180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𝑑𝐿𝑎𝑡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𝑤𝑔𝑠𝐿𝑎𝑡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180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</m:func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unc>
                                    <m:fun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𝑤𝑔𝑠𝐿𝑎𝑡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180</m:t>
                                          </m:r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b="0" dirty="0" smtClean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888" y="4502414"/>
                <a:ext cx="5803972" cy="8618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879346" y="210113"/>
                <a:ext cx="37684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𝑤𝑔𝑠𝐿𝑎𝑡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−105, 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𝑤𝑔𝑠𝐿𝑜𝑛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−35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346" y="210113"/>
                <a:ext cx="3768404" cy="276999"/>
              </a:xfrm>
              <a:prstGeom prst="rect">
                <a:avLst/>
              </a:prstGeom>
              <a:blipFill>
                <a:blip r:embed="rId6"/>
                <a:stretch>
                  <a:fillRect l="-485" r="-969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2967888" y="5507992"/>
                <a:ext cx="5803972" cy="8619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𝐿𝑎𝑡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180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𝑑𝐿𝑜𝑛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ad>
                            <m:ra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deg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unc>
                                    <m:fun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𝑤𝑔𝑠𝐿𝑎𝑡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180</m:t>
                                          </m:r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altLang="zh-CN" b="0" dirty="0" smtClean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888" y="5507992"/>
                <a:ext cx="5803972" cy="8619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圆角矩形 17"/>
          <p:cNvSpPr/>
          <p:nvPr/>
        </p:nvSpPr>
        <p:spPr>
          <a:xfrm>
            <a:off x="0" y="6356351"/>
            <a:ext cx="4791456" cy="48758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Reverse: Numerical Approximation!</a:t>
            </a:r>
            <a:endParaRPr kumimoji="1" lang="zh-CN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292621" y="5000391"/>
                <a:ext cx="2947889" cy="11097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=6378245.0</m:t>
                      </m:r>
                    </m:oMath>
                  </m:oMathPara>
                </a14:m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=0.00335233 </m:t>
                      </m:r>
                    </m:oMath>
                  </m:oMathPara>
                </a14:m>
                <a:endParaRPr lang="en-US" altLang="zh-CN" b="0" i="0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a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dirty="0" smtClean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21" y="5000391"/>
                <a:ext cx="2947889" cy="11097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741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Traffic data from Baidu Map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DB97-6D64-8440-8C19-26CBB11D2899}" type="slidenum">
              <a:rPr kumimoji="1" lang="zh-CN" altLang="en-US" smtClean="0"/>
              <a:t>19</a:t>
            </a:fld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76"/>
          <a:stretch/>
        </p:blipFill>
        <p:spPr>
          <a:xfrm>
            <a:off x="14619" y="828136"/>
            <a:ext cx="9114761" cy="6029864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14619" y="2518914"/>
            <a:ext cx="3330875" cy="42396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Deep Red – Extremely Congested</a:t>
            </a:r>
            <a:endParaRPr kumimoji="1" lang="zh-CN" altLang="en-US" dirty="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1699404" y="2942879"/>
            <a:ext cx="1492370" cy="87945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/>
        </p:nvSpPr>
        <p:spPr>
          <a:xfrm>
            <a:off x="3629564" y="5366763"/>
            <a:ext cx="1822331" cy="42396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Red – Congested</a:t>
            </a:r>
            <a:endParaRPr kumimoji="1" lang="zh-CN" altLang="en-US" dirty="0"/>
          </a:p>
        </p:txBody>
      </p:sp>
      <p:cxnSp>
        <p:nvCxnSpPr>
          <p:cNvPr id="14" name="直接箭头连接符 13"/>
          <p:cNvCxnSpPr>
            <a:stCxn id="13" idx="0"/>
          </p:cNvCxnSpPr>
          <p:nvPr/>
        </p:nvCxnSpPr>
        <p:spPr>
          <a:xfrm flipV="1">
            <a:off x="4540730" y="4364965"/>
            <a:ext cx="436712" cy="100179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7604184" y="2651272"/>
            <a:ext cx="691552" cy="3129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/>
        </p:nvSpPr>
        <p:spPr>
          <a:xfrm>
            <a:off x="6693019" y="2227307"/>
            <a:ext cx="1822331" cy="42396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Yellow – Slow</a:t>
            </a:r>
            <a:endParaRPr kumimoji="1" lang="zh-CN" altLang="en-US" dirty="0"/>
          </a:p>
        </p:txBody>
      </p:sp>
      <p:sp>
        <p:nvSpPr>
          <p:cNvPr id="23" name="圆角矩形 22"/>
          <p:cNvSpPr/>
          <p:nvPr/>
        </p:nvSpPr>
        <p:spPr>
          <a:xfrm>
            <a:off x="6363061" y="5274835"/>
            <a:ext cx="1822331" cy="42396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Green - Good</a:t>
            </a:r>
            <a:endParaRPr kumimoji="1" lang="zh-CN" altLang="en-US" dirty="0"/>
          </a:p>
        </p:txBody>
      </p:sp>
      <p:cxnSp>
        <p:nvCxnSpPr>
          <p:cNvPr id="25" name="直接箭头连接符 24"/>
          <p:cNvCxnSpPr>
            <a:stCxn id="23" idx="0"/>
          </p:cNvCxnSpPr>
          <p:nvPr/>
        </p:nvCxnSpPr>
        <p:spPr>
          <a:xfrm flipH="1" flipV="1">
            <a:off x="6770540" y="3907264"/>
            <a:ext cx="503687" cy="136757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40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4" b="2879"/>
          <a:stretch/>
        </p:blipFill>
        <p:spPr>
          <a:xfrm>
            <a:off x="0" y="881743"/>
            <a:ext cx="9144000" cy="597625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Why Traffic Prediction?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DB97-6D64-8440-8C19-26CBB11D2899}" type="slidenum">
              <a:rPr kumimoji="1" lang="zh-CN" altLang="en-US" smtClean="0"/>
              <a:t>2</a:t>
            </a:fld>
            <a:endParaRPr kumimoji="1"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3251474" y="3441661"/>
            <a:ext cx="2641051" cy="75490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Urban Planning</a:t>
            </a:r>
            <a:endParaRPr kumimoji="1" lang="zh-CN" altLang="en-US" sz="2400" b="1" dirty="0"/>
          </a:p>
        </p:txBody>
      </p:sp>
      <p:sp>
        <p:nvSpPr>
          <p:cNvPr id="11" name="圆角矩形 10"/>
          <p:cNvSpPr/>
          <p:nvPr/>
        </p:nvSpPr>
        <p:spPr>
          <a:xfrm>
            <a:off x="3214569" y="1958323"/>
            <a:ext cx="2714862" cy="75490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Travel Planning</a:t>
            </a:r>
            <a:endParaRPr kumimoji="1" lang="zh-CN" altLang="en-US" sz="2400" b="1" dirty="0"/>
          </a:p>
        </p:txBody>
      </p:sp>
      <p:sp>
        <p:nvSpPr>
          <p:cNvPr id="12" name="圆角矩形 11"/>
          <p:cNvSpPr/>
          <p:nvPr/>
        </p:nvSpPr>
        <p:spPr>
          <a:xfrm>
            <a:off x="2896793" y="4918769"/>
            <a:ext cx="3350411" cy="78070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Transport Distribution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0555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r="2966"/>
          <a:stretch/>
        </p:blipFill>
        <p:spPr>
          <a:xfrm>
            <a:off x="232062" y="1136221"/>
            <a:ext cx="8724901" cy="505777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DB97-6D64-8440-8C19-26CBB11D2899}" type="slidenum">
              <a:rPr kumimoji="1" lang="zh-CN" altLang="en-US" smtClean="0"/>
              <a:t>20</a:t>
            </a:fld>
            <a:endParaRPr kumimoji="1"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232062" y="334148"/>
            <a:ext cx="1886763" cy="49308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 smtClean="0"/>
              <a:t>Baidu Map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6008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r="2966"/>
          <a:stretch/>
        </p:blipFill>
        <p:spPr>
          <a:xfrm>
            <a:off x="232062" y="1136221"/>
            <a:ext cx="8724901" cy="505777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DB97-6D64-8440-8C19-26CBB11D2899}" type="slidenum">
              <a:rPr kumimoji="1" lang="zh-CN" altLang="en-US" smtClean="0"/>
              <a:t>21</a:t>
            </a:fld>
            <a:endParaRPr kumimoji="1"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06606" y="1278664"/>
            <a:ext cx="7315200" cy="4876800"/>
            <a:chOff x="906606" y="1278664"/>
            <a:chExt cx="7315200" cy="48768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5006" y="3717064"/>
              <a:ext cx="2438400" cy="24384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5006" y="1278664"/>
              <a:ext cx="2438400" cy="2438400"/>
            </a:xfrm>
            <a:prstGeom prst="rect">
              <a:avLst/>
            </a:prstGeom>
          </p:spPr>
        </p:pic>
        <p:pic>
          <p:nvPicPr>
            <p:cNvPr id="1026" name="Picture 2" descr="http://its.map.baidu.com:8002/traffic/HistoryService?level=17&amp;x=26414&amp;y=7092&amp;day=6&amp;hour=10&amp;t=1466062315234&amp;v=081&amp;smallflow=1&amp;scaler=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3406" y="1278664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tp://its.map.baidu.com:8002/traffic/HistoryService?level=17&amp;x=26414&amp;y=7091&amp;day=6&amp;hour=10&amp;t=1466062315234&amp;v=081&amp;smallflow=1&amp;scaler=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3406" y="3717064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HistoryService (256×256)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606" y="1278664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http://its.map.baidu.com:8002/traffic/HistoryService?level=17&amp;x=26412&amp;y=7091&amp;day=6&amp;hour=10&amp;t=1466062315234&amp;v=081&amp;smallflow=1&amp;scaler=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606" y="3717064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圆角矩形 16"/>
          <p:cNvSpPr/>
          <p:nvPr/>
        </p:nvSpPr>
        <p:spPr>
          <a:xfrm>
            <a:off x="232062" y="334148"/>
            <a:ext cx="2012374" cy="49308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 smtClean="0"/>
              <a:t>With traffic</a:t>
            </a:r>
          </a:p>
        </p:txBody>
      </p:sp>
    </p:spTree>
    <p:extLst>
      <p:ext uri="{BB962C8B-B14F-4D97-AF65-F5344CB8AC3E}">
        <p14:creationId xmlns:p14="http://schemas.microsoft.com/office/powerpoint/2010/main" val="129962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DB97-6D64-8440-8C19-26CBB11D2899}" type="slidenum">
              <a:rPr kumimoji="1" lang="zh-CN" altLang="en-US" smtClean="0"/>
              <a:t>22</a:t>
            </a:fld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006" y="3717064"/>
            <a:ext cx="2438400" cy="2438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006" y="1278664"/>
            <a:ext cx="2438400" cy="2438400"/>
          </a:xfrm>
          <a:prstGeom prst="rect">
            <a:avLst/>
          </a:prstGeom>
        </p:spPr>
      </p:pic>
      <p:pic>
        <p:nvPicPr>
          <p:cNvPr id="1026" name="Picture 2" descr="http://its.map.baidu.com:8002/traffic/HistoryService?level=17&amp;x=26414&amp;y=7092&amp;day=6&amp;hour=10&amp;t=1466062315234&amp;v=081&amp;smallflow=1&amp;scaler=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406" y="127866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its.map.baidu.com:8002/traffic/HistoryService?level=17&amp;x=26414&amp;y=7091&amp;day=6&amp;hour=10&amp;t=1466062315234&amp;v=081&amp;smallflow=1&amp;scaler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406" y="371706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istoryService (256×256)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06" y="127866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its.map.baidu.com:8002/traffic/HistoryService?level=17&amp;x=26412&amp;y=7091&amp;day=6&amp;hour=10&amp;t=1466062315234&amp;v=081&amp;smallflow=1&amp;scaler=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06" y="371706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圆角矩形 16"/>
          <p:cNvSpPr/>
          <p:nvPr/>
        </p:nvSpPr>
        <p:spPr>
          <a:xfrm>
            <a:off x="232062" y="334148"/>
            <a:ext cx="1886763" cy="49308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 smtClean="0"/>
              <a:t>Traffic tile</a:t>
            </a:r>
          </a:p>
        </p:txBody>
      </p:sp>
    </p:spTree>
    <p:extLst>
      <p:ext uri="{BB962C8B-B14F-4D97-AF65-F5344CB8AC3E}">
        <p14:creationId xmlns:p14="http://schemas.microsoft.com/office/powerpoint/2010/main" val="28230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13255" t="19117" r="24087" b="13751"/>
          <a:stretch/>
        </p:blipFill>
        <p:spPr>
          <a:xfrm>
            <a:off x="699819" y="1178281"/>
            <a:ext cx="7636108" cy="521164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DB97-6D64-8440-8C19-26CBB11D2899}" type="slidenum">
              <a:rPr kumimoji="1" lang="zh-CN" altLang="en-US" smtClean="0"/>
              <a:t>23</a:t>
            </a:fld>
            <a:endParaRPr kumimoji="1"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906606" y="1278664"/>
            <a:ext cx="7315200" cy="4876800"/>
            <a:chOff x="906606" y="1278664"/>
            <a:chExt cx="7315200" cy="48768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5006" y="3717064"/>
              <a:ext cx="2438400" cy="24384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5006" y="1278664"/>
              <a:ext cx="2438400" cy="2438400"/>
            </a:xfrm>
            <a:prstGeom prst="rect">
              <a:avLst/>
            </a:prstGeom>
          </p:spPr>
        </p:pic>
        <p:pic>
          <p:nvPicPr>
            <p:cNvPr id="1026" name="Picture 2" descr="http://its.map.baidu.com:8002/traffic/HistoryService?level=17&amp;x=26414&amp;y=7092&amp;day=6&amp;hour=10&amp;t=1466062315234&amp;v=081&amp;smallflow=1&amp;scaler=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3406" y="1278664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tp://its.map.baidu.com:8002/traffic/HistoryService?level=17&amp;x=26414&amp;y=7091&amp;day=6&amp;hour=10&amp;t=1466062315234&amp;v=081&amp;smallflow=1&amp;scaler=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3406" y="3717064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HistoryService (256×256)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606" y="1278664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http://its.map.baidu.com:8002/traffic/HistoryService?level=17&amp;x=26412&amp;y=7091&amp;day=6&amp;hour=10&amp;t=1466062315234&amp;v=081&amp;smallflow=1&amp;scaler=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606" y="3717064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圆角矩形 16"/>
          <p:cNvSpPr/>
          <p:nvPr/>
        </p:nvSpPr>
        <p:spPr>
          <a:xfrm>
            <a:off x="232062" y="334148"/>
            <a:ext cx="3542496" cy="49308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 smtClean="0"/>
              <a:t>With OpenStreetMap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0" y="6356351"/>
            <a:ext cx="3853543" cy="48758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After coordinate transform</a:t>
            </a:r>
            <a:endParaRPr kumimoji="1" lang="zh-CN" altLang="en-US" sz="2400" b="1" dirty="0"/>
          </a:p>
        </p:txBody>
      </p:sp>
      <p:sp>
        <p:nvSpPr>
          <p:cNvPr id="15" name="圆角矩形 14"/>
          <p:cNvSpPr/>
          <p:nvPr/>
        </p:nvSpPr>
        <p:spPr>
          <a:xfrm>
            <a:off x="5290457" y="6356241"/>
            <a:ext cx="3853543" cy="48758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Still no exact match!</a:t>
            </a:r>
            <a:endParaRPr kumimoji="1" lang="zh-CN" altLang="en-US" sz="2400" b="1" dirty="0"/>
          </a:p>
        </p:txBody>
      </p:sp>
      <p:sp>
        <p:nvSpPr>
          <p:cNvPr id="18" name="矩形 17"/>
          <p:cNvSpPr/>
          <p:nvPr/>
        </p:nvSpPr>
        <p:spPr>
          <a:xfrm>
            <a:off x="2618117" y="2809217"/>
            <a:ext cx="3571336" cy="26835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07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DB97-6D64-8440-8C19-26CBB11D2899}" type="slidenum">
              <a:rPr kumimoji="1" lang="zh-CN" altLang="en-US" smtClean="0"/>
              <a:t>24</a:t>
            </a:fld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3256"/>
            <a:ext cx="9160906" cy="6063095"/>
          </a:xfrm>
          <a:prstGeom prst="rect">
            <a:avLst/>
          </a:prstGeom>
        </p:spPr>
      </p:pic>
      <p:grpSp>
        <p:nvGrpSpPr>
          <p:cNvPr id="17" name="组合 16"/>
          <p:cNvGrpSpPr>
            <a:grpSpLocks noChangeAspect="1"/>
          </p:cNvGrpSpPr>
          <p:nvPr/>
        </p:nvGrpSpPr>
        <p:grpSpPr>
          <a:xfrm>
            <a:off x="-19051" y="228602"/>
            <a:ext cx="9163052" cy="6153150"/>
            <a:chOff x="2733921" y="2621145"/>
            <a:chExt cx="3243317" cy="2177944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902"/>
            <a:stretch/>
          </p:blipFill>
          <p:spPr>
            <a:xfrm>
              <a:off x="3345006" y="3717064"/>
              <a:ext cx="2438400" cy="1075282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056"/>
            <a:stretch/>
          </p:blipFill>
          <p:spPr>
            <a:xfrm>
              <a:off x="3345006" y="2621145"/>
              <a:ext cx="2438400" cy="1095920"/>
            </a:xfrm>
            <a:prstGeom prst="rect">
              <a:avLst/>
            </a:prstGeom>
          </p:spPr>
        </p:pic>
        <p:pic>
          <p:nvPicPr>
            <p:cNvPr id="20" name="Picture 2" descr="http://its.map.baidu.com:8002/traffic/HistoryService?level=17&amp;x=26414&amp;y=7092&amp;day=6&amp;hour=10&amp;t=1466062315234&amp;v=081&amp;smallflow=1&amp;scaler=1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162" r="92051"/>
            <a:stretch/>
          </p:blipFill>
          <p:spPr bwMode="auto">
            <a:xfrm>
              <a:off x="5783406" y="2648116"/>
              <a:ext cx="193832" cy="10689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0" descr="http://its.map.baidu.com:8002/traffic/HistoryService?level=17&amp;x=26414&amp;y=7091&amp;day=6&amp;hour=10&amp;t=1466062315234&amp;v=081&amp;smallflow=1&amp;scaler=1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2327" b="55626"/>
            <a:stretch/>
          </p:blipFill>
          <p:spPr bwMode="auto">
            <a:xfrm>
              <a:off x="5783406" y="3717064"/>
              <a:ext cx="187089" cy="1082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2" descr="HistoryService (256×256)"/>
            <p:cNvPicPr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216" t="55609"/>
            <a:stretch/>
          </p:blipFill>
          <p:spPr bwMode="auto">
            <a:xfrm>
              <a:off x="2740664" y="2634630"/>
              <a:ext cx="604342" cy="1082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4" descr="http://its.map.baidu.com:8002/traffic/HistoryService?level=17&amp;x=26412&amp;y=7091&amp;day=6&amp;hour=10&amp;t=1466062315234&amp;v=081&amp;smallflow=1&amp;scaler=1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39" b="55626"/>
            <a:stretch/>
          </p:blipFill>
          <p:spPr bwMode="auto">
            <a:xfrm>
              <a:off x="2733921" y="3717064"/>
              <a:ext cx="611084" cy="1082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椭圆 23"/>
          <p:cNvSpPr/>
          <p:nvPr/>
        </p:nvSpPr>
        <p:spPr>
          <a:xfrm>
            <a:off x="4987636" y="2862121"/>
            <a:ext cx="135082" cy="12469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4831773" y="2265218"/>
            <a:ext cx="457200" cy="1298864"/>
          </a:xfrm>
          <a:prstGeom prst="line">
            <a:avLst/>
          </a:prstGeom>
          <a:ln w="38100"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>
            <a:off x="5143500" y="2639291"/>
            <a:ext cx="145473" cy="14547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4984170" y="3082639"/>
            <a:ext cx="145473" cy="1454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859975" y="4359571"/>
            <a:ext cx="135082" cy="12469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/>
          <p:cNvCxnSpPr/>
          <p:nvPr/>
        </p:nvCxnSpPr>
        <p:spPr>
          <a:xfrm flipH="1" flipV="1">
            <a:off x="260765" y="4238920"/>
            <a:ext cx="1333501" cy="365991"/>
          </a:xfrm>
          <a:prstGeom prst="line">
            <a:avLst/>
          </a:prstGeom>
          <a:ln w="38100"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>
            <a:off x="1076451" y="4524092"/>
            <a:ext cx="145473" cy="1454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1381894" y="4649368"/>
            <a:ext cx="145473" cy="1454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组合 39"/>
          <p:cNvGrpSpPr/>
          <p:nvPr/>
        </p:nvGrpSpPr>
        <p:grpSpPr>
          <a:xfrm>
            <a:off x="0" y="293256"/>
            <a:ext cx="6984241" cy="2568866"/>
            <a:chOff x="-118531" y="544946"/>
            <a:chExt cx="6984241" cy="2568866"/>
          </a:xfrm>
        </p:grpSpPr>
        <p:cxnSp>
          <p:nvCxnSpPr>
            <p:cNvPr id="42" name="直接箭头连接符 41"/>
            <p:cNvCxnSpPr/>
            <p:nvPr/>
          </p:nvCxnSpPr>
          <p:spPr>
            <a:xfrm>
              <a:off x="3373589" y="1029176"/>
              <a:ext cx="1478611" cy="208463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圆角矩形 42"/>
            <p:cNvSpPr/>
            <p:nvPr/>
          </p:nvSpPr>
          <p:spPr>
            <a:xfrm>
              <a:off x="-118531" y="544946"/>
              <a:ext cx="6984241" cy="484230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dirty="0" smtClean="0"/>
                <a:t>OpenStreetMap nodes transformed into coordinates</a:t>
              </a:r>
              <a:endParaRPr kumimoji="1" lang="zh-CN" altLang="en-US" sz="2400" dirty="0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492120" y="3206808"/>
            <a:ext cx="5651881" cy="3622229"/>
            <a:chOff x="3492120" y="3206808"/>
            <a:chExt cx="5651881" cy="3622229"/>
          </a:xfrm>
        </p:grpSpPr>
        <p:sp>
          <p:nvSpPr>
            <p:cNvPr id="47" name="圆角矩形 46"/>
            <p:cNvSpPr/>
            <p:nvPr/>
          </p:nvSpPr>
          <p:spPr>
            <a:xfrm>
              <a:off x="3492120" y="6344807"/>
              <a:ext cx="5651881" cy="484230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dirty="0" smtClean="0"/>
                <a:t>Searched color pixels in Baidu Traffic image</a:t>
              </a:r>
              <a:endParaRPr kumimoji="1" lang="zh-CN" altLang="en-US" sz="2400" dirty="0"/>
            </a:p>
          </p:txBody>
        </p:sp>
        <p:cxnSp>
          <p:nvCxnSpPr>
            <p:cNvPr id="48" name="直接箭头连接符 47"/>
            <p:cNvCxnSpPr>
              <a:endCxn id="28" idx="5"/>
            </p:cNvCxnSpPr>
            <p:nvPr/>
          </p:nvCxnSpPr>
          <p:spPr>
            <a:xfrm flipH="1" flipV="1">
              <a:off x="5108339" y="3206808"/>
              <a:ext cx="1321242" cy="311894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24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  <p:bldP spid="28" grpId="0" animBg="1"/>
      <p:bldP spid="30" grpId="0" animBg="1"/>
      <p:bldP spid="32" grpId="0" animBg="1"/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866" y="-114934"/>
            <a:ext cx="8380268" cy="1325563"/>
          </a:xfrm>
        </p:spPr>
        <p:txBody>
          <a:bodyPr/>
          <a:lstStyle/>
          <a:p>
            <a:r>
              <a:rPr lang="en-US" altLang="zh-CN" dirty="0" smtClean="0"/>
              <a:t>Combine &amp; Intercept – Our program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DB97-6D64-8440-8C19-26CBB11D2899}" type="slidenum">
              <a:rPr kumimoji="1" lang="zh-CN" altLang="en-US" smtClean="0"/>
              <a:t>25</a:t>
            </a:fld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4030"/>
            <a:ext cx="9144000" cy="577419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3517" y="1032371"/>
            <a:ext cx="3571336" cy="26835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46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DB97-6D64-8440-8C19-26CBB11D2899}" type="slidenum">
              <a:rPr kumimoji="1" lang="zh-CN" altLang="en-US" smtClean="0"/>
              <a:t>26</a:t>
            </a:fld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35" r="60472" b="38584"/>
          <a:stretch/>
        </p:blipFill>
        <p:spPr>
          <a:xfrm>
            <a:off x="1130059" y="34504"/>
            <a:ext cx="6939432" cy="6823496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2032502" y="1101436"/>
            <a:ext cx="3138053" cy="1617326"/>
            <a:chOff x="2032502" y="1101436"/>
            <a:chExt cx="3138053" cy="1617326"/>
          </a:xfrm>
        </p:grpSpPr>
        <p:cxnSp>
          <p:nvCxnSpPr>
            <p:cNvPr id="10" name="直接箭头连接符 9"/>
            <p:cNvCxnSpPr>
              <a:stCxn id="13" idx="0"/>
            </p:cNvCxnSpPr>
            <p:nvPr/>
          </p:nvCxnSpPr>
          <p:spPr>
            <a:xfrm flipV="1">
              <a:off x="3601529" y="1101436"/>
              <a:ext cx="284671" cy="88008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圆角矩形 12"/>
            <p:cNvSpPr/>
            <p:nvPr/>
          </p:nvSpPr>
          <p:spPr>
            <a:xfrm>
              <a:off x="2032502" y="1981521"/>
              <a:ext cx="3138053" cy="737241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dirty="0" smtClean="0"/>
                <a:t>OSM nodes mapped to Baidu Map coordinate</a:t>
              </a:r>
              <a:endParaRPr kumimoji="1" lang="zh-CN" altLang="en-US" sz="2400" dirty="0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139351" y="3605843"/>
            <a:ext cx="3565257" cy="1812665"/>
            <a:chOff x="2590800" y="925904"/>
            <a:chExt cx="3565257" cy="1812665"/>
          </a:xfrm>
        </p:grpSpPr>
        <p:cxnSp>
          <p:nvCxnSpPr>
            <p:cNvPr id="26" name="直接箭头连接符 25"/>
            <p:cNvCxnSpPr>
              <a:stCxn id="27" idx="0"/>
            </p:cNvCxnSpPr>
            <p:nvPr/>
          </p:nvCxnSpPr>
          <p:spPr>
            <a:xfrm flipH="1" flipV="1">
              <a:off x="3289541" y="925904"/>
              <a:ext cx="1083888" cy="107542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圆角矩形 26"/>
            <p:cNvSpPr/>
            <p:nvPr/>
          </p:nvSpPr>
          <p:spPr>
            <a:xfrm>
              <a:off x="2590800" y="2001328"/>
              <a:ext cx="3565257" cy="737241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dirty="0"/>
                <a:t>C</a:t>
              </a:r>
              <a:r>
                <a:rPr kumimoji="1" lang="en-US" altLang="zh-CN" sz="2400" dirty="0" smtClean="0"/>
                <a:t>olor label pixel searched on both direction</a:t>
              </a:r>
              <a:endParaRPr kumimoji="1" lang="zh-CN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65556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Feature Engineering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 smtClean="0"/>
              <a:t>Local spatial features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Global spatial features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Other more implicit features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DB97-6D64-8440-8C19-26CBB11D2899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764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Local spatial features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DB97-6D64-8440-8C19-26CBB11D2899}" type="slidenum">
              <a:rPr kumimoji="1" lang="zh-CN" altLang="en-US" smtClean="0"/>
              <a:t>28</a:t>
            </a:fld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4540"/>
            <a:ext cx="9144000" cy="5769238"/>
          </a:xfrm>
          <a:prstGeom prst="rect">
            <a:avLst/>
          </a:prstGeom>
        </p:spPr>
      </p:pic>
      <p:sp>
        <p:nvSpPr>
          <p:cNvPr id="61" name="圆角矩形 60"/>
          <p:cNvSpPr/>
          <p:nvPr/>
        </p:nvSpPr>
        <p:spPr>
          <a:xfrm>
            <a:off x="-1" y="974540"/>
            <a:ext cx="2174489" cy="57548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 smtClean="0"/>
              <a:t>Road Type</a:t>
            </a:r>
            <a:endParaRPr kumimoji="1" lang="zh-CN" altLang="en-US" sz="2800" b="1" dirty="0"/>
          </a:p>
        </p:txBody>
      </p:sp>
      <p:grpSp>
        <p:nvGrpSpPr>
          <p:cNvPr id="73" name="组合 72"/>
          <p:cNvGrpSpPr/>
          <p:nvPr/>
        </p:nvGrpSpPr>
        <p:grpSpPr>
          <a:xfrm>
            <a:off x="1288469" y="5031851"/>
            <a:ext cx="4853522" cy="1507062"/>
            <a:chOff x="1288469" y="5031851"/>
            <a:chExt cx="4853522" cy="1507062"/>
          </a:xfrm>
        </p:grpSpPr>
        <p:cxnSp>
          <p:nvCxnSpPr>
            <p:cNvPr id="60" name="直接箭头连接符 59"/>
            <p:cNvCxnSpPr/>
            <p:nvPr/>
          </p:nvCxnSpPr>
          <p:spPr>
            <a:xfrm>
              <a:off x="3174418" y="5503127"/>
              <a:ext cx="1397582" cy="103578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/>
            <p:cNvCxnSpPr/>
            <p:nvPr/>
          </p:nvCxnSpPr>
          <p:spPr>
            <a:xfrm flipV="1">
              <a:off x="3210776" y="5031851"/>
              <a:ext cx="2931215" cy="4657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圆角矩形 76"/>
            <p:cNvSpPr/>
            <p:nvPr/>
          </p:nvSpPr>
          <p:spPr>
            <a:xfrm>
              <a:off x="1288469" y="5242616"/>
              <a:ext cx="1885949" cy="484230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dirty="0" smtClean="0"/>
                <a:t>Primary road</a:t>
              </a:r>
              <a:endParaRPr kumimoji="1" lang="zh-CN" altLang="en-US" sz="2400" dirty="0"/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1900586" y="2665498"/>
            <a:ext cx="1885949" cy="1406317"/>
            <a:chOff x="1900586" y="2665498"/>
            <a:chExt cx="1885949" cy="1406317"/>
          </a:xfrm>
        </p:grpSpPr>
        <p:cxnSp>
          <p:nvCxnSpPr>
            <p:cNvPr id="29" name="直接箭头连接符 28"/>
            <p:cNvCxnSpPr/>
            <p:nvPr/>
          </p:nvCxnSpPr>
          <p:spPr>
            <a:xfrm flipH="1" flipV="1">
              <a:off x="2665141" y="2740237"/>
              <a:ext cx="178420" cy="82895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/>
            <p:nvPr/>
          </p:nvCxnSpPr>
          <p:spPr>
            <a:xfrm flipV="1">
              <a:off x="2843561" y="2665498"/>
              <a:ext cx="501805" cy="90369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圆角矩形 78"/>
            <p:cNvSpPr/>
            <p:nvPr/>
          </p:nvSpPr>
          <p:spPr>
            <a:xfrm>
              <a:off x="1900586" y="3587585"/>
              <a:ext cx="1885949" cy="484230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dirty="0" smtClean="0"/>
                <a:t>Tertiary road</a:t>
              </a:r>
              <a:endParaRPr kumimoji="1" lang="zh-CN" altLang="en-US" sz="2400" dirty="0"/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5651572" y="1770162"/>
            <a:ext cx="2590214" cy="2436378"/>
            <a:chOff x="5651572" y="1770162"/>
            <a:chExt cx="2590214" cy="2436378"/>
          </a:xfrm>
        </p:grpSpPr>
        <p:sp>
          <p:nvSpPr>
            <p:cNvPr id="82" name="圆角矩形 81"/>
            <p:cNvSpPr/>
            <p:nvPr/>
          </p:nvSpPr>
          <p:spPr>
            <a:xfrm>
              <a:off x="5651572" y="3722310"/>
              <a:ext cx="2220487" cy="484230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dirty="0" smtClean="0"/>
                <a:t>Secondary road</a:t>
              </a:r>
              <a:endParaRPr kumimoji="1" lang="zh-CN" altLang="en-US" sz="2400" dirty="0"/>
            </a:p>
          </p:txBody>
        </p:sp>
        <p:cxnSp>
          <p:nvCxnSpPr>
            <p:cNvPr id="83" name="直接箭头连接符 82"/>
            <p:cNvCxnSpPr>
              <a:stCxn id="82" idx="0"/>
            </p:cNvCxnSpPr>
            <p:nvPr/>
          </p:nvCxnSpPr>
          <p:spPr>
            <a:xfrm flipV="1">
              <a:off x="6761816" y="2464420"/>
              <a:ext cx="185394" cy="125789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箭头连接符 85"/>
            <p:cNvCxnSpPr>
              <a:stCxn id="82" idx="0"/>
            </p:cNvCxnSpPr>
            <p:nvPr/>
          </p:nvCxnSpPr>
          <p:spPr>
            <a:xfrm flipV="1">
              <a:off x="6761816" y="1770162"/>
              <a:ext cx="1479970" cy="195214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928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Local spatial features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DB97-6D64-8440-8C19-26CBB11D2899}" type="slidenum">
              <a:rPr kumimoji="1" lang="zh-CN" altLang="en-US" smtClean="0"/>
              <a:t>29</a:t>
            </a:fld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4540"/>
            <a:ext cx="9144000" cy="5769238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3618405" y="3562687"/>
            <a:ext cx="198408" cy="20703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4424290" y="2762300"/>
            <a:ext cx="2717970" cy="800387"/>
            <a:chOff x="4424290" y="2762300"/>
            <a:chExt cx="2717970" cy="800387"/>
          </a:xfrm>
        </p:grpSpPr>
        <p:sp>
          <p:nvSpPr>
            <p:cNvPr id="13" name="椭圆 12"/>
            <p:cNvSpPr/>
            <p:nvPr/>
          </p:nvSpPr>
          <p:spPr>
            <a:xfrm>
              <a:off x="5561162" y="3065862"/>
              <a:ext cx="198408" cy="207033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4424290" y="3355654"/>
              <a:ext cx="198408" cy="207033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6943852" y="2762300"/>
              <a:ext cx="198408" cy="207033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25411" y="4114015"/>
            <a:ext cx="2134069" cy="997788"/>
            <a:chOff x="25411" y="4114015"/>
            <a:chExt cx="2134069" cy="997788"/>
          </a:xfrm>
        </p:grpSpPr>
        <p:sp>
          <p:nvSpPr>
            <p:cNvPr id="16" name="椭圆 15"/>
            <p:cNvSpPr/>
            <p:nvPr/>
          </p:nvSpPr>
          <p:spPr>
            <a:xfrm>
              <a:off x="1961072" y="4114015"/>
              <a:ext cx="198408" cy="2070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1223927" y="4415467"/>
              <a:ext cx="198408" cy="2070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25411" y="4904770"/>
              <a:ext cx="198408" cy="2070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194763" y="2865817"/>
            <a:ext cx="6749089" cy="2069272"/>
            <a:chOff x="194763" y="2865817"/>
            <a:chExt cx="6749089" cy="2069272"/>
          </a:xfrm>
        </p:grpSpPr>
        <p:cxnSp>
          <p:nvCxnSpPr>
            <p:cNvPr id="38" name="直接箭头连接符 37"/>
            <p:cNvCxnSpPr>
              <a:endCxn id="14" idx="2"/>
            </p:cNvCxnSpPr>
            <p:nvPr/>
          </p:nvCxnSpPr>
          <p:spPr>
            <a:xfrm flipV="1">
              <a:off x="3816813" y="3459171"/>
              <a:ext cx="607477" cy="181176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>
              <a:endCxn id="13" idx="2"/>
            </p:cNvCxnSpPr>
            <p:nvPr/>
          </p:nvCxnSpPr>
          <p:spPr>
            <a:xfrm flipV="1">
              <a:off x="4624443" y="3169379"/>
              <a:ext cx="936719" cy="25189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>
              <a:endCxn id="15" idx="2"/>
            </p:cNvCxnSpPr>
            <p:nvPr/>
          </p:nvCxnSpPr>
          <p:spPr>
            <a:xfrm flipV="1">
              <a:off x="5773880" y="2865817"/>
              <a:ext cx="1169972" cy="26035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>
              <a:stCxn id="16" idx="6"/>
            </p:cNvCxnSpPr>
            <p:nvPr/>
          </p:nvCxnSpPr>
          <p:spPr>
            <a:xfrm flipV="1">
              <a:off x="2159480" y="3710592"/>
              <a:ext cx="1492712" cy="50694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>
              <a:stCxn id="17" idx="7"/>
              <a:endCxn id="16" idx="2"/>
            </p:cNvCxnSpPr>
            <p:nvPr/>
          </p:nvCxnSpPr>
          <p:spPr>
            <a:xfrm flipV="1">
              <a:off x="1393279" y="4217532"/>
              <a:ext cx="567793" cy="22825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49"/>
            <p:cNvCxnSpPr>
              <a:stCxn id="18" idx="7"/>
              <a:endCxn id="17" idx="2"/>
            </p:cNvCxnSpPr>
            <p:nvPr/>
          </p:nvCxnSpPr>
          <p:spPr>
            <a:xfrm flipV="1">
              <a:off x="194763" y="4518984"/>
              <a:ext cx="1029164" cy="41610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组合 56"/>
          <p:cNvGrpSpPr/>
          <p:nvPr/>
        </p:nvGrpSpPr>
        <p:grpSpPr>
          <a:xfrm>
            <a:off x="2673188" y="3022213"/>
            <a:ext cx="5425783" cy="2251177"/>
            <a:chOff x="90434" y="-217230"/>
            <a:chExt cx="5425783" cy="2251177"/>
          </a:xfrm>
        </p:grpSpPr>
        <p:grpSp>
          <p:nvGrpSpPr>
            <p:cNvPr id="58" name="组合 57"/>
            <p:cNvGrpSpPr/>
            <p:nvPr/>
          </p:nvGrpSpPr>
          <p:grpSpPr>
            <a:xfrm>
              <a:off x="90434" y="847876"/>
              <a:ext cx="5425783" cy="1186071"/>
              <a:chOff x="332218" y="-3156265"/>
              <a:chExt cx="5425783" cy="1186071"/>
            </a:xfrm>
          </p:grpSpPr>
          <p:cxnSp>
            <p:nvCxnSpPr>
              <p:cNvPr id="60" name="直接箭头连接符 59"/>
              <p:cNvCxnSpPr>
                <a:stCxn id="61" idx="0"/>
              </p:cNvCxnSpPr>
              <p:nvPr/>
            </p:nvCxnSpPr>
            <p:spPr>
              <a:xfrm flipH="1" flipV="1">
                <a:off x="332218" y="-3156265"/>
                <a:ext cx="3027216" cy="44883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圆角矩形 60"/>
              <p:cNvSpPr/>
              <p:nvPr/>
            </p:nvSpPr>
            <p:spPr>
              <a:xfrm>
                <a:off x="960867" y="-2707435"/>
                <a:ext cx="4797134" cy="737241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 dirty="0" smtClean="0"/>
                  <a:t>Average distance between adjacent crossroads in both direction</a:t>
                </a:r>
                <a:endParaRPr kumimoji="1" lang="zh-CN" altLang="en-US" sz="2400" dirty="0"/>
              </a:p>
            </p:txBody>
          </p:sp>
        </p:grpSp>
        <p:cxnSp>
          <p:nvCxnSpPr>
            <p:cNvPr id="59" name="直接箭头连接符 58"/>
            <p:cNvCxnSpPr>
              <a:stCxn id="61" idx="0"/>
            </p:cNvCxnSpPr>
            <p:nvPr/>
          </p:nvCxnSpPr>
          <p:spPr>
            <a:xfrm flipV="1">
              <a:off x="3117650" y="-217230"/>
              <a:ext cx="669430" cy="151393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圆角矩形 55"/>
          <p:cNvSpPr/>
          <p:nvPr/>
        </p:nvSpPr>
        <p:spPr>
          <a:xfrm>
            <a:off x="-1" y="974540"/>
            <a:ext cx="3526972" cy="57548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 smtClean="0"/>
              <a:t>Road network density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90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34" y="699272"/>
            <a:ext cx="9144000" cy="6158728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261936" y="116264"/>
            <a:ext cx="6247722" cy="471522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Predict traffic somewhere at future time</a:t>
            </a:r>
            <a:endParaRPr lang="zh-CN" altLang="en-US" sz="2800" dirty="0"/>
          </a:p>
        </p:txBody>
      </p:sp>
      <p:sp>
        <p:nvSpPr>
          <p:cNvPr id="4" name="圆角矩形 3"/>
          <p:cNvSpPr/>
          <p:nvPr/>
        </p:nvSpPr>
        <p:spPr>
          <a:xfrm>
            <a:off x="7910380" y="6332257"/>
            <a:ext cx="1233620" cy="52574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smtClean="0"/>
              <a:t>Now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4307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Local spatial features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DB97-6D64-8440-8C19-26CBB11D2899}" type="slidenum">
              <a:rPr kumimoji="1" lang="zh-CN" altLang="en-US" smtClean="0"/>
              <a:t>30</a:t>
            </a:fld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4540"/>
            <a:ext cx="9144000" cy="5769238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3618405" y="3562687"/>
            <a:ext cx="198408" cy="20703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4424290" y="2762300"/>
            <a:ext cx="2717970" cy="800387"/>
            <a:chOff x="4424290" y="2762300"/>
            <a:chExt cx="2717970" cy="800387"/>
          </a:xfrm>
        </p:grpSpPr>
        <p:sp>
          <p:nvSpPr>
            <p:cNvPr id="13" name="椭圆 12"/>
            <p:cNvSpPr/>
            <p:nvPr/>
          </p:nvSpPr>
          <p:spPr>
            <a:xfrm>
              <a:off x="5561162" y="3065862"/>
              <a:ext cx="198408" cy="207033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4424290" y="3355654"/>
              <a:ext cx="198408" cy="207033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6943852" y="2762300"/>
              <a:ext cx="198408" cy="207033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25411" y="4114015"/>
            <a:ext cx="2134069" cy="997788"/>
            <a:chOff x="25411" y="4114015"/>
            <a:chExt cx="2134069" cy="997788"/>
          </a:xfrm>
        </p:grpSpPr>
        <p:sp>
          <p:nvSpPr>
            <p:cNvPr id="16" name="椭圆 15"/>
            <p:cNvSpPr/>
            <p:nvPr/>
          </p:nvSpPr>
          <p:spPr>
            <a:xfrm>
              <a:off x="1961072" y="4114015"/>
              <a:ext cx="198408" cy="2070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1223927" y="4415467"/>
              <a:ext cx="198408" cy="2070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25411" y="4904770"/>
              <a:ext cx="198408" cy="2070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2292279" y="4082882"/>
            <a:ext cx="6572941" cy="2375352"/>
            <a:chOff x="1897567" y="3948893"/>
            <a:chExt cx="6572941" cy="2375352"/>
          </a:xfrm>
        </p:grpSpPr>
        <p:grpSp>
          <p:nvGrpSpPr>
            <p:cNvPr id="28" name="组合 27"/>
            <p:cNvGrpSpPr/>
            <p:nvPr/>
          </p:nvGrpSpPr>
          <p:grpSpPr>
            <a:xfrm>
              <a:off x="1897567" y="5008287"/>
              <a:ext cx="6572941" cy="1315958"/>
              <a:chOff x="2139351" y="1004146"/>
              <a:chExt cx="6572941" cy="1315958"/>
            </a:xfrm>
          </p:grpSpPr>
          <p:cxnSp>
            <p:nvCxnSpPr>
              <p:cNvPr id="29" name="直接箭头连接符 28"/>
              <p:cNvCxnSpPr>
                <a:stCxn id="30" idx="0"/>
              </p:cNvCxnSpPr>
              <p:nvPr/>
            </p:nvCxnSpPr>
            <p:spPr>
              <a:xfrm flipH="1" flipV="1">
                <a:off x="2202858" y="1004146"/>
                <a:ext cx="3222964" cy="816028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圆角矩形 29"/>
              <p:cNvSpPr/>
              <p:nvPr/>
            </p:nvSpPr>
            <p:spPr>
              <a:xfrm>
                <a:off x="2139351" y="1820174"/>
                <a:ext cx="6572941" cy="499930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 dirty="0" smtClean="0"/>
                  <a:t>Also consider adjacent crossroads in </a:t>
                </a:r>
                <a:r>
                  <a:rPr kumimoji="1" lang="en-US" altLang="zh-CN" sz="2400" dirty="0"/>
                  <a:t>both </a:t>
                </a:r>
                <a:r>
                  <a:rPr kumimoji="1" lang="en-US" altLang="zh-CN" sz="2400" dirty="0" smtClean="0"/>
                  <a:t>direction</a:t>
                </a:r>
                <a:endParaRPr kumimoji="1" lang="zh-CN" altLang="en-US" sz="2400" dirty="0"/>
              </a:p>
            </p:txBody>
          </p:sp>
        </p:grpSp>
        <p:cxnSp>
          <p:nvCxnSpPr>
            <p:cNvPr id="33" name="直接箭头连接符 32"/>
            <p:cNvCxnSpPr>
              <a:stCxn id="30" idx="0"/>
            </p:cNvCxnSpPr>
            <p:nvPr/>
          </p:nvCxnSpPr>
          <p:spPr>
            <a:xfrm flipV="1">
              <a:off x="5184038" y="3948893"/>
              <a:ext cx="1543333" cy="187542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/>
          <p:cNvGrpSpPr/>
          <p:nvPr/>
        </p:nvGrpSpPr>
        <p:grpSpPr>
          <a:xfrm>
            <a:off x="194763" y="2865817"/>
            <a:ext cx="6749089" cy="2069272"/>
            <a:chOff x="194763" y="2865817"/>
            <a:chExt cx="6749089" cy="2069272"/>
          </a:xfrm>
        </p:grpSpPr>
        <p:cxnSp>
          <p:nvCxnSpPr>
            <p:cNvPr id="38" name="直接箭头连接符 37"/>
            <p:cNvCxnSpPr>
              <a:endCxn id="14" idx="2"/>
            </p:cNvCxnSpPr>
            <p:nvPr/>
          </p:nvCxnSpPr>
          <p:spPr>
            <a:xfrm flipV="1">
              <a:off x="3816813" y="3459171"/>
              <a:ext cx="607477" cy="181176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>
              <a:endCxn id="13" idx="2"/>
            </p:cNvCxnSpPr>
            <p:nvPr/>
          </p:nvCxnSpPr>
          <p:spPr>
            <a:xfrm flipV="1">
              <a:off x="4624443" y="3169379"/>
              <a:ext cx="936719" cy="25189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>
              <a:endCxn id="15" idx="2"/>
            </p:cNvCxnSpPr>
            <p:nvPr/>
          </p:nvCxnSpPr>
          <p:spPr>
            <a:xfrm flipV="1">
              <a:off x="5773880" y="2865817"/>
              <a:ext cx="1169972" cy="26035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>
              <a:stCxn id="16" idx="6"/>
            </p:cNvCxnSpPr>
            <p:nvPr/>
          </p:nvCxnSpPr>
          <p:spPr>
            <a:xfrm flipV="1">
              <a:off x="2159480" y="3710592"/>
              <a:ext cx="1492712" cy="50694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>
              <a:stCxn id="17" idx="7"/>
              <a:endCxn id="16" idx="2"/>
            </p:cNvCxnSpPr>
            <p:nvPr/>
          </p:nvCxnSpPr>
          <p:spPr>
            <a:xfrm flipV="1">
              <a:off x="1393279" y="4217532"/>
              <a:ext cx="567793" cy="22825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49"/>
            <p:cNvCxnSpPr>
              <a:stCxn id="18" idx="7"/>
              <a:endCxn id="17" idx="2"/>
            </p:cNvCxnSpPr>
            <p:nvPr/>
          </p:nvCxnSpPr>
          <p:spPr>
            <a:xfrm flipV="1">
              <a:off x="194763" y="4518984"/>
              <a:ext cx="1029164" cy="41610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2355801" y="2171669"/>
            <a:ext cx="2634299" cy="2624814"/>
            <a:chOff x="2355801" y="2171669"/>
            <a:chExt cx="2634299" cy="2624814"/>
          </a:xfrm>
        </p:grpSpPr>
        <p:sp>
          <p:nvSpPr>
            <p:cNvPr id="9" name="弦形 8"/>
            <p:cNvSpPr/>
            <p:nvPr/>
          </p:nvSpPr>
          <p:spPr>
            <a:xfrm rot="4351213">
              <a:off x="2360544" y="2166926"/>
              <a:ext cx="2624814" cy="2634299"/>
            </a:xfrm>
            <a:prstGeom prst="chord">
              <a:avLst>
                <a:gd name="adj1" fmla="val 5228191"/>
                <a:gd name="adj2" fmla="val 16253120"/>
              </a:avLst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1" name="Picture 4" descr="http://openpoimap.org/mapicons/restauran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1550" y="3322960"/>
              <a:ext cx="304800" cy="3524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http://openpoimap.org/mapicons/restauran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9699" y="2310090"/>
              <a:ext cx="304800" cy="3524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4" descr="http://openpoimap.org/mapicons/restauran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2219" y="2970534"/>
              <a:ext cx="304800" cy="3524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4" descr="http://openpoimap.org/mapicons/restauran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6065" y="3146087"/>
              <a:ext cx="304800" cy="3524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10" descr="http://openpoimap.org/mapicons/parkinggarage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5205" y="2748266"/>
              <a:ext cx="304800" cy="3524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组合 10"/>
          <p:cNvGrpSpPr/>
          <p:nvPr/>
        </p:nvGrpSpPr>
        <p:grpSpPr>
          <a:xfrm>
            <a:off x="124615" y="3322960"/>
            <a:ext cx="2396711" cy="2392046"/>
            <a:chOff x="124615" y="3322960"/>
            <a:chExt cx="2396711" cy="2392046"/>
          </a:xfrm>
        </p:grpSpPr>
        <p:sp>
          <p:nvSpPr>
            <p:cNvPr id="47" name="椭圆 46"/>
            <p:cNvSpPr/>
            <p:nvPr/>
          </p:nvSpPr>
          <p:spPr>
            <a:xfrm>
              <a:off x="124615" y="3322960"/>
              <a:ext cx="2396711" cy="2392046"/>
            </a:xfrm>
            <a:prstGeom prst="ellipse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6" name="Picture 2" descr="http://openpoimap.org/mapicons/restauran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7846" y="3813348"/>
              <a:ext cx="304800" cy="3524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://openpoimap.org/mapicons/restauran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67" y="3442512"/>
              <a:ext cx="304800" cy="3524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tp://openpoimap.org/mapicons/parkinggarage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847" y="5148834"/>
              <a:ext cx="304800" cy="3524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http://openpoimap.org/mapicons/university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4256" y="4972621"/>
              <a:ext cx="304800" cy="3524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组合 7"/>
          <p:cNvGrpSpPr/>
          <p:nvPr/>
        </p:nvGrpSpPr>
        <p:grpSpPr>
          <a:xfrm>
            <a:off x="5842578" y="1669793"/>
            <a:ext cx="2396711" cy="2392046"/>
            <a:chOff x="5842578" y="1669793"/>
            <a:chExt cx="2396711" cy="2392046"/>
          </a:xfrm>
        </p:grpSpPr>
        <p:sp>
          <p:nvSpPr>
            <p:cNvPr id="45" name="椭圆 44"/>
            <p:cNvSpPr/>
            <p:nvPr/>
          </p:nvSpPr>
          <p:spPr>
            <a:xfrm>
              <a:off x="5842578" y="1669793"/>
              <a:ext cx="2396711" cy="2392046"/>
            </a:xfrm>
            <a:prstGeom prst="ellipse">
              <a:avLst/>
            </a:prstGeom>
            <a:noFill/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30" name="Picture 6" descr="http://openpoimap.org/mapicons/mall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8537" y="3409164"/>
              <a:ext cx="304800" cy="3524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ttp://openpoimap.org/mapicons/mall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0720" y="2996971"/>
              <a:ext cx="304800" cy="3524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10" descr="http://openpoimap.org/mapicons/parkinggarage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5516" y="2313511"/>
              <a:ext cx="304800" cy="3524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4" descr="http://openpoimap.org/mapicons/restauran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7810" y="2643568"/>
              <a:ext cx="304800" cy="3524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http://openpoimap.org/mapicons/supermarket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0720" y="1861619"/>
              <a:ext cx="304800" cy="3524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http://openpoimap.org/mapicons/university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4791" y="2732333"/>
              <a:ext cx="304800" cy="3524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组合 3"/>
          <p:cNvGrpSpPr/>
          <p:nvPr/>
        </p:nvGrpSpPr>
        <p:grpSpPr>
          <a:xfrm>
            <a:off x="2530938" y="2650016"/>
            <a:ext cx="2639437" cy="2618510"/>
            <a:chOff x="2530938" y="2650016"/>
            <a:chExt cx="2639437" cy="2618510"/>
          </a:xfrm>
        </p:grpSpPr>
        <p:sp>
          <p:nvSpPr>
            <p:cNvPr id="10" name="弦形 9"/>
            <p:cNvSpPr/>
            <p:nvPr/>
          </p:nvSpPr>
          <p:spPr>
            <a:xfrm rot="15194621">
              <a:off x="2541402" y="2639552"/>
              <a:ext cx="2618510" cy="2639437"/>
            </a:xfrm>
            <a:prstGeom prst="chord">
              <a:avLst>
                <a:gd name="adj1" fmla="val 5228191"/>
                <a:gd name="adj2" fmla="val 16200000"/>
              </a:avLst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64" name="Picture 10" descr="http://openpoimap.org/mapicons/parkinggarage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4962" y="4076525"/>
              <a:ext cx="304800" cy="3524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http://openpoimap.org/mapicons/supermarket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2290" y="4278329"/>
              <a:ext cx="304800" cy="3524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8" descr="http://openpoimap.org/mapicons/mall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2902" y="3720186"/>
              <a:ext cx="304800" cy="3524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8" descr="http://openpoimap.org/mapicons/mall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3742" y="4331131"/>
              <a:ext cx="304800" cy="3524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圆角矩形 57"/>
          <p:cNvSpPr/>
          <p:nvPr/>
        </p:nvSpPr>
        <p:spPr>
          <a:xfrm>
            <a:off x="-1" y="974540"/>
            <a:ext cx="3897088" cy="57548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 smtClean="0"/>
              <a:t>POI density of each type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49309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Global spatial features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DB97-6D64-8440-8C19-26CBB11D2899}" type="slidenum">
              <a:rPr kumimoji="1" lang="zh-CN" altLang="en-US" smtClean="0"/>
              <a:t>31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01361" y="2660105"/>
            <a:ext cx="87439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zh-CN" sz="2800" dirty="0" smtClean="0"/>
              <a:t>Overview of traffic flows in </a:t>
            </a:r>
            <a:r>
              <a:rPr lang="en-US" altLang="zh-CN" sz="2800" i="1" dirty="0" smtClean="0">
                <a:solidFill>
                  <a:srgbClr val="FF0000"/>
                </a:solidFill>
              </a:rPr>
              <a:t>large urban perspective</a:t>
            </a:r>
            <a:r>
              <a:rPr lang="en-US" altLang="zh-CN" sz="2800" dirty="0" smtClean="0"/>
              <a:t>.</a:t>
            </a:r>
          </a:p>
          <a:p>
            <a:pPr marL="457200" indent="-457200">
              <a:buFontTx/>
              <a:buChar char="-"/>
            </a:pPr>
            <a:endParaRPr lang="en-US" altLang="zh-CN" sz="2800" dirty="0"/>
          </a:p>
          <a:p>
            <a:endParaRPr lang="en-US" altLang="zh-CN" sz="2800" dirty="0"/>
          </a:p>
          <a:p>
            <a:pPr marL="457200" indent="-457200">
              <a:buFontTx/>
              <a:buChar char="-"/>
            </a:pPr>
            <a:r>
              <a:rPr lang="en-US" altLang="zh-CN" sz="2800" dirty="0" smtClean="0"/>
              <a:t>Reflection of commuters and driver’s </a:t>
            </a:r>
            <a:r>
              <a:rPr lang="en-US" altLang="zh-CN" sz="2800" i="1" dirty="0" smtClean="0">
                <a:solidFill>
                  <a:srgbClr val="FF0000"/>
                </a:solidFill>
              </a:rPr>
              <a:t>thoughts and behaviors</a:t>
            </a:r>
            <a:r>
              <a:rPr lang="en-US" altLang="zh-CN" sz="2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741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Global spatial features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DB97-6D64-8440-8C19-26CBB11D2899}" type="slidenum">
              <a:rPr kumimoji="1" lang="zh-CN" altLang="en-US" smtClean="0"/>
              <a:t>32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00025" y="1023593"/>
            <a:ext cx="8743950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/>
              <a:t>Popularity</a:t>
            </a:r>
            <a:r>
              <a:rPr lang="en-US" altLang="zh-CN" sz="2800" dirty="0" smtClean="0"/>
              <a:t> and category </a:t>
            </a:r>
            <a:r>
              <a:rPr lang="en-US" altLang="zh-CN" sz="2800" dirty="0"/>
              <a:t>inferred from numbers of check-ins on </a:t>
            </a:r>
            <a:r>
              <a:rPr lang="en-US" altLang="zh-CN" sz="2800" b="1" dirty="0" err="1"/>
              <a:t>Dianping</a:t>
            </a:r>
            <a:r>
              <a:rPr lang="en-US" altLang="zh-CN" sz="2800" dirty="0"/>
              <a:t> and </a:t>
            </a:r>
            <a:r>
              <a:rPr lang="en-US" altLang="zh-CN" sz="2800" b="1" dirty="0"/>
              <a:t>Weibo</a:t>
            </a:r>
            <a:r>
              <a:rPr lang="en-US" altLang="zh-CN" sz="2800" dirty="0"/>
              <a:t>.</a:t>
            </a:r>
          </a:p>
          <a:p>
            <a:endParaRPr lang="en-US" altLang="zh-CN" sz="2800" dirty="0"/>
          </a:p>
          <a:p>
            <a:r>
              <a:rPr lang="en-US" altLang="zh-CN" sz="2800" dirty="0" smtClean="0"/>
              <a:t>Cluster POIs by </a:t>
            </a:r>
            <a:r>
              <a:rPr lang="en-US" altLang="zh-CN" sz="2800" b="1" dirty="0" smtClean="0"/>
              <a:t>Affinity Propagation </a:t>
            </a:r>
            <a:r>
              <a:rPr lang="en-US" altLang="zh-CN" sz="2800" dirty="0" smtClean="0"/>
              <a:t>algorithm, which chooses </a:t>
            </a:r>
            <a:r>
              <a:rPr lang="en-US" altLang="zh-CN" sz="2800" dirty="0"/>
              <a:t>the number of clusters based on the </a:t>
            </a:r>
            <a:r>
              <a:rPr lang="en-US" altLang="zh-CN" sz="2800" dirty="0" smtClean="0"/>
              <a:t>data:</a:t>
            </a:r>
          </a:p>
          <a:p>
            <a:r>
              <a:rPr lang="en-US" altLang="zh-CN" sz="2800" b="1" dirty="0" smtClean="0"/>
              <a:t>Responsibility</a:t>
            </a:r>
            <a:r>
              <a:rPr lang="en-US" altLang="zh-CN" sz="2800" dirty="0" smtClean="0"/>
              <a:t>: Sample </a:t>
            </a:r>
            <a:r>
              <a:rPr lang="en-US" altLang="zh-CN" sz="2800" i="1" dirty="0" smtClean="0"/>
              <a:t>k</a:t>
            </a:r>
            <a:r>
              <a:rPr lang="en-US" altLang="zh-CN" sz="2800" dirty="0" smtClean="0"/>
              <a:t> should be exemplar of </a:t>
            </a:r>
            <a:r>
              <a:rPr lang="en-US" altLang="zh-CN" sz="2800" i="1" dirty="0" err="1" smtClean="0"/>
              <a:t>i</a:t>
            </a:r>
            <a:r>
              <a:rPr lang="en-US" altLang="zh-CN" sz="2800" i="1" dirty="0" smtClean="0"/>
              <a:t>.</a:t>
            </a:r>
          </a:p>
          <a:p>
            <a:endParaRPr lang="en-US" altLang="zh-CN" sz="2800" dirty="0" smtClean="0"/>
          </a:p>
          <a:p>
            <a:endParaRPr lang="en-US" altLang="zh-CN" sz="2800" dirty="0"/>
          </a:p>
          <a:p>
            <a:r>
              <a:rPr lang="en-US" altLang="zh-CN" sz="2800" b="1" dirty="0" smtClean="0"/>
              <a:t>Availability</a:t>
            </a:r>
            <a:r>
              <a:rPr lang="en-US" altLang="zh-CN" sz="2800" dirty="0" smtClean="0"/>
              <a:t>: Sample </a:t>
            </a:r>
            <a:r>
              <a:rPr lang="en-US" altLang="zh-CN" sz="2800" i="1" dirty="0" smtClean="0"/>
              <a:t>i</a:t>
            </a:r>
            <a:r>
              <a:rPr lang="en-US" altLang="zh-CN" sz="2800" dirty="0" smtClean="0"/>
              <a:t> </a:t>
            </a:r>
            <a:r>
              <a:rPr lang="en-US" altLang="zh-CN" sz="2800" dirty="0"/>
              <a:t>should </a:t>
            </a:r>
            <a:r>
              <a:rPr lang="en-US" altLang="zh-CN" sz="2800" dirty="0" smtClean="0"/>
              <a:t>choose </a:t>
            </a:r>
            <a:r>
              <a:rPr lang="en-US" altLang="zh-CN" sz="2800" i="1" dirty="0" smtClean="0"/>
              <a:t>k </a:t>
            </a:r>
            <a:r>
              <a:rPr lang="en-US" altLang="zh-CN" sz="2800" dirty="0" smtClean="0"/>
              <a:t>as its exemplar.</a:t>
            </a:r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 smtClean="0"/>
          </a:p>
          <a:p>
            <a:endParaRPr lang="en-US" altLang="zh-CN" sz="2800" dirty="0"/>
          </a:p>
          <a:p>
            <a:endParaRPr lang="en-US" altLang="zh-CN" sz="28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3619245"/>
            <a:ext cx="7448550" cy="9334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0" y="5076426"/>
            <a:ext cx="66675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5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DB97-6D64-8440-8C19-26CBB11D2899}" type="slidenum">
              <a:rPr kumimoji="1" lang="zh-CN" altLang="en-US" smtClean="0"/>
              <a:t>33</a:t>
            </a:fld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7175"/>
            <a:ext cx="9144000" cy="6110825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1948967" y="6356351"/>
            <a:ext cx="337034" cy="31348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3722349" y="3324999"/>
            <a:ext cx="337034" cy="31348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935612" y="1749714"/>
            <a:ext cx="337034" cy="31348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490357" y="4111153"/>
            <a:ext cx="337034" cy="31348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405185" y="2997568"/>
            <a:ext cx="337034" cy="31348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874749" y="4934756"/>
            <a:ext cx="337034" cy="313485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419031" y="2260829"/>
            <a:ext cx="337034" cy="313485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7809440" y="6042866"/>
            <a:ext cx="337034" cy="313485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302759" y="6292501"/>
            <a:ext cx="337034" cy="313485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1528667" y="5492401"/>
            <a:ext cx="337034" cy="313485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305231" y="775716"/>
            <a:ext cx="337034" cy="313485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841103" y="2123070"/>
            <a:ext cx="337034" cy="313485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5473748" y="2132627"/>
            <a:ext cx="337034" cy="313485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4059383" y="2684083"/>
            <a:ext cx="337034" cy="313485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3831985" y="3244841"/>
            <a:ext cx="337034" cy="313485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4826187" y="2527340"/>
            <a:ext cx="337034" cy="31348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345555" y="6137377"/>
            <a:ext cx="337034" cy="313485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827391" y="5248241"/>
            <a:ext cx="337034" cy="313485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4000502" y="1975884"/>
            <a:ext cx="337034" cy="313485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754722" y="1583864"/>
            <a:ext cx="337034" cy="31348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2286001" y="3273251"/>
            <a:ext cx="337034" cy="313485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398460" y="5639539"/>
            <a:ext cx="337034" cy="313485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210925" y="91537"/>
            <a:ext cx="6061721" cy="57548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 smtClean="0"/>
              <a:t>POI clusters – by popularity and type</a:t>
            </a:r>
            <a:endParaRPr kumimoji="1" lang="zh-CN" altLang="en-US" sz="2800" b="1" dirty="0"/>
          </a:p>
        </p:txBody>
      </p:sp>
      <p:grpSp>
        <p:nvGrpSpPr>
          <p:cNvPr id="44" name="组合 43"/>
          <p:cNvGrpSpPr/>
          <p:nvPr/>
        </p:nvGrpSpPr>
        <p:grpSpPr>
          <a:xfrm>
            <a:off x="6702140" y="3850620"/>
            <a:ext cx="2266797" cy="2055722"/>
            <a:chOff x="6702140" y="3755458"/>
            <a:chExt cx="2266797" cy="2050428"/>
          </a:xfrm>
        </p:grpSpPr>
        <p:sp>
          <p:nvSpPr>
            <p:cNvPr id="36" name="圆角矩形 35"/>
            <p:cNvSpPr/>
            <p:nvPr/>
          </p:nvSpPr>
          <p:spPr>
            <a:xfrm>
              <a:off x="6702140" y="3755458"/>
              <a:ext cx="2266796" cy="2050428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kumimoji="1" lang="en-US" altLang="zh-CN" sz="2800" b="1" dirty="0" smtClean="0"/>
                <a:t>Keys:</a:t>
              </a:r>
            </a:p>
            <a:p>
              <a:r>
                <a:rPr kumimoji="1" lang="en-US" altLang="zh-CN" sz="2800" b="1" dirty="0" smtClean="0"/>
                <a:t>        </a:t>
              </a:r>
              <a:endParaRPr kumimoji="1" lang="en-US" altLang="zh-CN" sz="2800" b="1" dirty="0"/>
            </a:p>
            <a:p>
              <a:endParaRPr kumimoji="1" lang="en-US" altLang="zh-CN" sz="2800" b="1" dirty="0" smtClean="0"/>
            </a:p>
            <a:p>
              <a:endParaRPr kumimoji="1" lang="en-US" altLang="zh-CN" sz="2800" b="1" dirty="0"/>
            </a:p>
            <a:p>
              <a:endParaRPr kumimoji="1" lang="zh-CN" altLang="en-US" sz="2800" b="1" dirty="0"/>
            </a:p>
          </p:txBody>
        </p:sp>
        <p:sp>
          <p:nvSpPr>
            <p:cNvPr id="38" name="椭圆 37"/>
            <p:cNvSpPr/>
            <p:nvPr/>
          </p:nvSpPr>
          <p:spPr>
            <a:xfrm>
              <a:off x="6884890" y="4193804"/>
              <a:ext cx="337034" cy="313485"/>
            </a:xfrm>
            <a:prstGeom prst="ellipse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263626" y="4119714"/>
              <a:ext cx="17053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/>
                <a:t>Commercial</a:t>
              </a:r>
              <a:endParaRPr lang="zh-CN" altLang="en-US" sz="2400" dirty="0"/>
            </a:p>
          </p:txBody>
        </p:sp>
        <p:sp>
          <p:nvSpPr>
            <p:cNvPr id="40" name="椭圆 39"/>
            <p:cNvSpPr/>
            <p:nvPr/>
          </p:nvSpPr>
          <p:spPr>
            <a:xfrm>
              <a:off x="6884890" y="4686360"/>
              <a:ext cx="337034" cy="313485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7263625" y="4612269"/>
              <a:ext cx="17053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/>
                <a:t>Workplace</a:t>
              </a:r>
              <a:endParaRPr lang="zh-CN" altLang="en-US" sz="2400" dirty="0"/>
            </a:p>
          </p:txBody>
        </p:sp>
        <p:sp>
          <p:nvSpPr>
            <p:cNvPr id="42" name="椭圆 41"/>
            <p:cNvSpPr/>
            <p:nvPr/>
          </p:nvSpPr>
          <p:spPr>
            <a:xfrm>
              <a:off x="6895422" y="5178916"/>
              <a:ext cx="337034" cy="313485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7263624" y="5069544"/>
              <a:ext cx="17053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/>
                <a:t>Residential</a:t>
              </a:r>
              <a:endParaRPr lang="zh-CN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9942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DB97-6D64-8440-8C19-26CBB11D2899}" type="slidenum">
              <a:rPr kumimoji="1" lang="zh-CN" altLang="en-US" smtClean="0"/>
              <a:t>34</a:t>
            </a:fld>
            <a:endParaRPr kumimoji="1"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948967" y="6356351"/>
            <a:ext cx="337034" cy="31348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3923239" y="3311053"/>
            <a:ext cx="337034" cy="313485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210926" y="91537"/>
            <a:ext cx="6531250" cy="57548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 smtClean="0"/>
              <a:t>Routing between any two functional areas</a:t>
            </a:r>
            <a:endParaRPr kumimoji="1" lang="zh-CN" altLang="en-US" sz="28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2949"/>
            <a:ext cx="9144000" cy="6115051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>
            <a:off x="2286001" y="3273251"/>
            <a:ext cx="337034" cy="313485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935612" y="1749714"/>
            <a:ext cx="337034" cy="31348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054748" y="2926773"/>
            <a:ext cx="187037" cy="19742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166754" y="2344882"/>
            <a:ext cx="187037" cy="19742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5372688" y="1964485"/>
            <a:ext cx="187037" cy="19742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3647209" y="5985164"/>
            <a:ext cx="5496791" cy="87283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 smtClean="0"/>
              <a:t>Calculated using </a:t>
            </a:r>
            <a:r>
              <a:rPr kumimoji="1" lang="en-US" altLang="zh-CN" sz="2800" b="1" i="1" dirty="0" smtClean="0"/>
              <a:t>A* algorithm </a:t>
            </a:r>
            <a:r>
              <a:rPr kumimoji="1" lang="en-US" altLang="zh-CN" sz="2800" b="1" dirty="0" smtClean="0"/>
              <a:t>on our OSM road network database</a:t>
            </a:r>
            <a:endParaRPr kumimoji="1" lang="zh-CN" altLang="en-US" sz="2800" b="1" dirty="0"/>
          </a:p>
        </p:txBody>
      </p:sp>
      <p:grpSp>
        <p:nvGrpSpPr>
          <p:cNvPr id="3" name="组合 2"/>
          <p:cNvGrpSpPr/>
          <p:nvPr/>
        </p:nvGrpSpPr>
        <p:grpSpPr>
          <a:xfrm>
            <a:off x="3214394" y="2156088"/>
            <a:ext cx="5929606" cy="2501349"/>
            <a:chOff x="3214394" y="2156088"/>
            <a:chExt cx="5929606" cy="2501349"/>
          </a:xfrm>
        </p:grpSpPr>
        <p:grpSp>
          <p:nvGrpSpPr>
            <p:cNvPr id="19" name="组合 18"/>
            <p:cNvGrpSpPr/>
            <p:nvPr/>
          </p:nvGrpSpPr>
          <p:grpSpPr>
            <a:xfrm>
              <a:off x="3289320" y="2156088"/>
              <a:ext cx="5854680" cy="2501349"/>
              <a:chOff x="3054748" y="3813438"/>
              <a:chExt cx="5854680" cy="2501349"/>
            </a:xfrm>
          </p:grpSpPr>
          <p:sp>
            <p:nvSpPr>
              <p:cNvPr id="20" name="圆角矩形 19"/>
              <p:cNvSpPr/>
              <p:nvPr/>
            </p:nvSpPr>
            <p:spPr>
              <a:xfrm>
                <a:off x="3054748" y="5830557"/>
                <a:ext cx="5854680" cy="484230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 b="1" i="1" dirty="0" smtClean="0"/>
                  <a:t>Popular way choice </a:t>
                </a:r>
                <a:r>
                  <a:rPr kumimoji="1" lang="en-US" altLang="zh-CN" sz="2400" dirty="0" smtClean="0"/>
                  <a:t>feature on passing nodes</a:t>
                </a:r>
                <a:endParaRPr kumimoji="1" lang="zh-CN" altLang="en-US" sz="2400" dirty="0"/>
              </a:p>
            </p:txBody>
          </p:sp>
          <p:cxnSp>
            <p:nvCxnSpPr>
              <p:cNvPr id="21" name="直接箭头连接符 20"/>
              <p:cNvCxnSpPr>
                <a:stCxn id="20" idx="0"/>
                <a:endCxn id="15" idx="5"/>
              </p:cNvCxnSpPr>
              <p:nvPr/>
            </p:nvCxnSpPr>
            <p:spPr>
              <a:xfrm flipH="1" flipV="1">
                <a:off x="4091828" y="4170746"/>
                <a:ext cx="1890260" cy="165981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/>
              <p:cNvCxnSpPr>
                <a:stCxn id="20" idx="0"/>
              </p:cNvCxnSpPr>
              <p:nvPr/>
            </p:nvCxnSpPr>
            <p:spPr>
              <a:xfrm flipH="1" flipV="1">
                <a:off x="5325153" y="3813438"/>
                <a:ext cx="656935" cy="201711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直接箭头连接符 26"/>
            <p:cNvCxnSpPr>
              <a:stCxn id="20" idx="0"/>
              <a:endCxn id="14" idx="5"/>
            </p:cNvCxnSpPr>
            <p:nvPr/>
          </p:nvCxnSpPr>
          <p:spPr>
            <a:xfrm flipH="1" flipV="1">
              <a:off x="3214394" y="3095287"/>
              <a:ext cx="3002266" cy="107792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557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else related to the </a:t>
            </a:r>
            <a:r>
              <a:rPr lang="en-US" altLang="zh-CN" dirty="0" smtClean="0"/>
              <a:t>traffic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DB97-6D64-8440-8C19-26CBB11D2899}" type="slidenum">
              <a:rPr kumimoji="1" lang="zh-CN" altLang="en-US" smtClean="0"/>
              <a:t>35</a:t>
            </a:fld>
            <a:endParaRPr kumimoji="1" lang="zh-CN" altLang="en-US"/>
          </a:p>
        </p:txBody>
      </p:sp>
      <p:sp>
        <p:nvSpPr>
          <p:cNvPr id="7" name="AutoShape 8" descr="http://1.bp.blogspot.com/-eGW3wdK4xek/TaRt0mcR6CI/AAAAAAAAM48/euW5OEnqtzg/s1600/DSC_8224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0" y="900356"/>
            <a:ext cx="4322035" cy="2859550"/>
            <a:chOff x="23577" y="4039560"/>
            <a:chExt cx="4322035" cy="2859550"/>
          </a:xfrm>
        </p:grpSpPr>
        <p:pic>
          <p:nvPicPr>
            <p:cNvPr id="1026" name="Picture 2" descr="http://maxxelli-blog.com/wp-content/uploads/2013/07/New-traffic-policy-China-wide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77" y="4039560"/>
              <a:ext cx="4322035" cy="2859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圆角矩形 12"/>
            <p:cNvSpPr/>
            <p:nvPr/>
          </p:nvSpPr>
          <p:spPr>
            <a:xfrm>
              <a:off x="23577" y="4039560"/>
              <a:ext cx="2251790" cy="484230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dirty="0" smtClean="0"/>
                <a:t>Time of the day</a:t>
              </a:r>
              <a:endParaRPr kumimoji="1" lang="zh-CN" altLang="en-US" sz="24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359487" y="926928"/>
            <a:ext cx="4760936" cy="2856561"/>
            <a:chOff x="4354693" y="3930555"/>
            <a:chExt cx="4760936" cy="2856561"/>
          </a:xfrm>
        </p:grpSpPr>
        <p:pic>
          <p:nvPicPr>
            <p:cNvPr id="1028" name="Picture 4" descr="http://www.globaltimes.cn/Portals/0/attachment/2016/2016-02-06/44a1b472-ef0c-4802-ae8f-74155d25eaf2.jpe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4693" y="3930555"/>
              <a:ext cx="4760936" cy="2856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圆角矩形 14"/>
            <p:cNvSpPr/>
            <p:nvPr/>
          </p:nvSpPr>
          <p:spPr>
            <a:xfrm>
              <a:off x="6863839" y="3949845"/>
              <a:ext cx="2251790" cy="484230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dirty="0" smtClean="0"/>
                <a:t>Day of the week</a:t>
              </a:r>
              <a:endParaRPr kumimoji="1" lang="zh-CN" altLang="en-US" sz="2400" dirty="0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-1" y="3951408"/>
            <a:ext cx="4322035" cy="2871452"/>
            <a:chOff x="-1" y="3951408"/>
            <a:chExt cx="4322035" cy="287145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3951408"/>
              <a:ext cx="4322035" cy="2871452"/>
            </a:xfrm>
            <a:prstGeom prst="rect">
              <a:avLst/>
            </a:prstGeom>
          </p:spPr>
        </p:pic>
        <p:sp>
          <p:nvSpPr>
            <p:cNvPr id="18" name="圆角矩形 17"/>
            <p:cNvSpPr/>
            <p:nvPr/>
          </p:nvSpPr>
          <p:spPr>
            <a:xfrm>
              <a:off x="-1" y="3956558"/>
              <a:ext cx="2647508" cy="484230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dirty="0" smtClean="0"/>
                <a:t>Weather condition</a:t>
              </a:r>
              <a:endParaRPr kumimoji="1" lang="zh-CN" altLang="en-US" sz="2400" dirty="0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414902" y="3956558"/>
            <a:ext cx="4705521" cy="2871248"/>
            <a:chOff x="4414902" y="3956558"/>
            <a:chExt cx="4705521" cy="287124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54"/>
            <a:stretch/>
          </p:blipFill>
          <p:spPr>
            <a:xfrm>
              <a:off x="4414902" y="3956558"/>
              <a:ext cx="4705521" cy="2871248"/>
            </a:xfrm>
            <a:prstGeom prst="rect">
              <a:avLst/>
            </a:prstGeom>
          </p:spPr>
        </p:pic>
        <p:sp>
          <p:nvSpPr>
            <p:cNvPr id="19" name="圆角矩形 18"/>
            <p:cNvSpPr/>
            <p:nvPr/>
          </p:nvSpPr>
          <p:spPr>
            <a:xfrm>
              <a:off x="6472915" y="3967191"/>
              <a:ext cx="2647508" cy="484230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dirty="0" smtClean="0"/>
                <a:t>Weather condition</a:t>
              </a:r>
              <a:endParaRPr kumimoji="1" lang="zh-CN" altLang="en-US" sz="2400" dirty="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026227" y="2012099"/>
            <a:ext cx="5091546" cy="3800187"/>
            <a:chOff x="2026227" y="2012099"/>
            <a:chExt cx="5091546" cy="3800187"/>
          </a:xfrm>
        </p:grpSpPr>
        <p:grpSp>
          <p:nvGrpSpPr>
            <p:cNvPr id="17" name="组合 16"/>
            <p:cNvGrpSpPr/>
            <p:nvPr/>
          </p:nvGrpSpPr>
          <p:grpSpPr>
            <a:xfrm>
              <a:off x="2026227" y="2012099"/>
              <a:ext cx="5091546" cy="3800187"/>
              <a:chOff x="1465118" y="2556164"/>
              <a:chExt cx="5091546" cy="3800187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1465118" y="2556164"/>
                <a:ext cx="5091546" cy="380018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076" name="Picture 4" descr="http://static.businessinsider.com/image/4b4cd9090000000000c93c7a/image.jp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42065" y="2749801"/>
                <a:ext cx="4537652" cy="34032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圆角矩形 24"/>
            <p:cNvSpPr/>
            <p:nvPr/>
          </p:nvSpPr>
          <p:spPr>
            <a:xfrm>
              <a:off x="2303174" y="2205736"/>
              <a:ext cx="1873971" cy="484230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dirty="0" smtClean="0"/>
                <a:t>Rental price</a:t>
              </a:r>
              <a:endParaRPr kumimoji="1" lang="zh-CN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9650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Training - Linear SVM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Categorical features to binary</a:t>
            </a:r>
          </a:p>
          <a:p>
            <a:r>
              <a:rPr lang="en-US" altLang="zh-CN" dirty="0" smtClean="0"/>
              <a:t>Scale features to same range to normalize</a:t>
            </a:r>
          </a:p>
          <a:p>
            <a:r>
              <a:rPr lang="en-US" altLang="zh-CN" dirty="0" smtClean="0"/>
              <a:t>Uses </a:t>
            </a:r>
            <a:r>
              <a:rPr lang="en-US" altLang="zh-CN" dirty="0"/>
              <a:t>L2-regularized L2-loss SVC 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Primal: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Dual:</a:t>
            </a:r>
          </a:p>
          <a:p>
            <a:pPr marL="0" indent="0">
              <a:buNone/>
            </a:pPr>
            <a:endParaRPr lang="en-US" altLang="zh-CN" dirty="0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DB97-6D64-8440-8C19-26CBB11D2899}" type="slidenum">
              <a:rPr kumimoji="1" lang="zh-CN" altLang="en-US" smtClean="0"/>
              <a:t>36</a:t>
            </a:fld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327" y="3326823"/>
            <a:ext cx="5772150" cy="952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652" y="4567238"/>
            <a:ext cx="5143500" cy="11525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/>
          <a:srcRect l="2372" t="-740" b="-1"/>
          <a:stretch/>
        </p:blipFill>
        <p:spPr>
          <a:xfrm>
            <a:off x="2663103" y="6245587"/>
            <a:ext cx="3812598" cy="3934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/>
          <a:srcRect l="32020" t="246" b="-1"/>
          <a:stretch/>
        </p:blipFill>
        <p:spPr>
          <a:xfrm>
            <a:off x="1072861" y="5746173"/>
            <a:ext cx="6993082" cy="40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2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Comparison test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DB97-6D64-8440-8C19-26CBB11D2899}" type="slidenum">
              <a:rPr kumimoji="1" lang="zh-CN" altLang="en-US" smtClean="0"/>
              <a:t>37</a:t>
            </a:fld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480" y="1049479"/>
            <a:ext cx="4466921" cy="382221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14982" r="652" b="12276"/>
          <a:stretch/>
        </p:blipFill>
        <p:spPr>
          <a:xfrm>
            <a:off x="216398" y="1049479"/>
            <a:ext cx="3929575" cy="3822210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1174998" y="5063159"/>
            <a:ext cx="2012374" cy="49308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 smtClean="0"/>
              <a:t>Baidu Map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5690753" y="5063159"/>
            <a:ext cx="2012374" cy="49308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 smtClean="0"/>
              <a:t>Ours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776975" y="5877189"/>
            <a:ext cx="7373009" cy="49308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 smtClean="0"/>
              <a:t>Calculate prediction accuracy against live traffic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99" y="1051631"/>
            <a:ext cx="3924848" cy="3820058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1174998" y="5075264"/>
            <a:ext cx="2012374" cy="49308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 smtClean="0"/>
              <a:t>Real Traffic</a:t>
            </a:r>
          </a:p>
        </p:txBody>
      </p:sp>
    </p:spTree>
    <p:extLst>
      <p:ext uri="{BB962C8B-B14F-4D97-AF65-F5344CB8AC3E}">
        <p14:creationId xmlns:p14="http://schemas.microsoft.com/office/powerpoint/2010/main" val="116276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DB97-6D64-8440-8C19-26CBB11D2899}" type="slidenum">
              <a:rPr kumimoji="1" lang="zh-CN" altLang="en-US" smtClean="0"/>
              <a:t>38</a:t>
            </a:fld>
            <a:endParaRPr kumimoji="1" lang="zh-CN" altLang="en-US"/>
          </a:p>
        </p:txBody>
      </p:sp>
      <p:graphicFrame>
        <p:nvGraphicFramePr>
          <p:cNvPr id="12" name="内容占位符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1452646"/>
              </p:ext>
            </p:extLst>
          </p:nvPr>
        </p:nvGraphicFramePr>
        <p:xfrm>
          <a:off x="0" y="0"/>
          <a:ext cx="9143999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圆角矩形 13"/>
          <p:cNvSpPr/>
          <p:nvPr/>
        </p:nvSpPr>
        <p:spPr>
          <a:xfrm>
            <a:off x="1201073" y="4571656"/>
            <a:ext cx="3033469" cy="81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/>
              <a:t>Baidu Map’s overall accuracy: </a:t>
            </a:r>
            <a:r>
              <a:rPr lang="en-US" altLang="zh-CN" sz="2400" dirty="0" smtClean="0">
                <a:solidFill>
                  <a:srgbClr val="0070C0"/>
                </a:solidFill>
              </a:rPr>
              <a:t>82.7%</a:t>
            </a:r>
            <a:endParaRPr kumimoji="1"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992691" y="4571656"/>
            <a:ext cx="2930517" cy="81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/>
              <a:t>Our system’s overall accuracy: </a:t>
            </a:r>
            <a:r>
              <a:rPr lang="en-US" altLang="zh-CN" sz="2400" b="1" i="1" dirty="0" smtClean="0">
                <a:solidFill>
                  <a:schemeClr val="accent2">
                    <a:lumMod val="75000"/>
                  </a:schemeClr>
                </a:solidFill>
              </a:rPr>
              <a:t>86.7%</a:t>
            </a:r>
            <a:endParaRPr kumimoji="1" lang="zh-CN" altLang="en-US" sz="24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95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Demo showcase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DB97-6D64-8440-8C19-26CBB11D2899}" type="slidenum">
              <a:rPr kumimoji="1" lang="zh-CN" altLang="en-US" smtClean="0"/>
              <a:t>39</a:t>
            </a:fld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35170" y="979796"/>
            <a:ext cx="707366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/>
              <a:t>Available at </a:t>
            </a:r>
            <a:r>
              <a:rPr lang="en-US" altLang="zh-CN" sz="2400" dirty="0">
                <a:hlinkClick r:id="rId2"/>
              </a:rPr>
              <a:t>http://adapt.seiee.sjtu.edu.cn:8080/traffic/</a:t>
            </a:r>
            <a:endParaRPr lang="zh-CN" altLang="en-US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1224"/>
            <a:ext cx="9144000" cy="55555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460" y="2538923"/>
            <a:ext cx="6155080" cy="220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7729"/>
            <a:ext cx="9144000" cy="6170271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261936" y="105378"/>
            <a:ext cx="6204178" cy="471522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Predict traffic somewhere at future time</a:t>
            </a:r>
            <a:endParaRPr lang="zh-CN" altLang="en-US" sz="2800" dirty="0"/>
          </a:p>
        </p:txBody>
      </p:sp>
      <p:sp>
        <p:nvSpPr>
          <p:cNvPr id="4" name="圆角矩形 3"/>
          <p:cNvSpPr/>
          <p:nvPr/>
        </p:nvSpPr>
        <p:spPr>
          <a:xfrm>
            <a:off x="6985095" y="6332257"/>
            <a:ext cx="2158905" cy="52574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 smtClean="0"/>
              <a:t>1 hour later</a:t>
            </a:r>
            <a:endParaRPr kumimoji="1" lang="zh-CN" altLang="en-US" sz="2800" b="1" dirty="0"/>
          </a:p>
        </p:txBody>
      </p:sp>
      <p:sp>
        <p:nvSpPr>
          <p:cNvPr id="6" name="圆角矩形 5"/>
          <p:cNvSpPr/>
          <p:nvPr/>
        </p:nvSpPr>
        <p:spPr>
          <a:xfrm>
            <a:off x="261936" y="116264"/>
            <a:ext cx="6247722" cy="471522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Predict traffic somewhere at future time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7262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982"/>
            <a:ext cx="9144000" cy="5622552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DB97-6D64-8440-8C19-26CBB11D2899}" type="slidenum">
              <a:rPr kumimoji="1" lang="zh-CN" altLang="en-US" smtClean="0"/>
              <a:t>40</a:t>
            </a:fld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701722" y="765791"/>
            <a:ext cx="829214" cy="362309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64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DB97-6D64-8440-8C19-26CBB11D2899}" type="slidenum">
              <a:rPr kumimoji="1" lang="zh-CN" altLang="en-US" smtClean="0"/>
              <a:t>41</a:t>
            </a:fld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"/>
          <a:stretch/>
        </p:blipFill>
        <p:spPr>
          <a:xfrm>
            <a:off x="0" y="707090"/>
            <a:ext cx="9102436" cy="5649261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5960916" y="5845269"/>
            <a:ext cx="3141520" cy="49308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 smtClean="0"/>
              <a:t>Weekend, Sunny</a:t>
            </a:r>
          </a:p>
        </p:txBody>
      </p:sp>
    </p:spTree>
    <p:extLst>
      <p:ext uri="{BB962C8B-B14F-4D97-AF65-F5344CB8AC3E}">
        <p14:creationId xmlns:p14="http://schemas.microsoft.com/office/powerpoint/2010/main" val="387084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DB97-6D64-8440-8C19-26CBB11D2899}" type="slidenum">
              <a:rPr kumimoji="1" lang="zh-CN" altLang="en-US" smtClean="0"/>
              <a:t>42</a:t>
            </a:fld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7090"/>
            <a:ext cx="9144000" cy="5649261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3917373" y="5845269"/>
            <a:ext cx="5226627" cy="49308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 smtClean="0"/>
              <a:t>Weekday, Rush hour, Heavy Rain</a:t>
            </a:r>
          </a:p>
        </p:txBody>
      </p:sp>
    </p:spTree>
    <p:extLst>
      <p:ext uri="{BB962C8B-B14F-4D97-AF65-F5344CB8AC3E}">
        <p14:creationId xmlns:p14="http://schemas.microsoft.com/office/powerpoint/2010/main" val="36894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Conclusion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4747" y="1187681"/>
            <a:ext cx="8360075" cy="4974511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altLang="zh-CN" sz="3200" dirty="0" smtClean="0"/>
              <a:t>Solved challenges in data collection and feature engineering.</a:t>
            </a:r>
            <a:r>
              <a:rPr lang="en-US" altLang="zh-CN" sz="3200" dirty="0"/>
              <a:t> </a:t>
            </a:r>
            <a:endParaRPr lang="en-US" altLang="zh-CN" sz="3200" dirty="0" smtClean="0"/>
          </a:p>
          <a:p>
            <a:pPr>
              <a:spcAft>
                <a:spcPts val="1200"/>
              </a:spcAft>
            </a:pPr>
            <a:endParaRPr lang="en-US" altLang="zh-CN" sz="3200" dirty="0" smtClean="0"/>
          </a:p>
          <a:p>
            <a:pPr>
              <a:spcAft>
                <a:spcPts val="1200"/>
              </a:spcAft>
            </a:pPr>
            <a:r>
              <a:rPr lang="en-US" altLang="zh-CN" sz="3200" dirty="0" smtClean="0"/>
              <a:t>Achieved prediction </a:t>
            </a:r>
            <a:r>
              <a:rPr lang="en-US" altLang="zh-CN" sz="3200" dirty="0"/>
              <a:t>accuracy of </a:t>
            </a:r>
            <a:r>
              <a:rPr lang="en-US" altLang="zh-CN" sz="3200" dirty="0" smtClean="0"/>
              <a:t>0.87, outperforming Baidu Map.</a:t>
            </a:r>
          </a:p>
          <a:p>
            <a:pPr>
              <a:spcAft>
                <a:spcPts val="1200"/>
              </a:spcAft>
            </a:pPr>
            <a:endParaRPr lang="en-US" altLang="zh-CN" sz="3200" dirty="0" smtClean="0"/>
          </a:p>
          <a:p>
            <a:pPr>
              <a:spcAft>
                <a:spcPts val="1200"/>
              </a:spcAft>
            </a:pPr>
            <a:r>
              <a:rPr lang="en-US" altLang="zh-CN" sz="3200" dirty="0" smtClean="0"/>
              <a:t>Developed </a:t>
            </a:r>
            <a:r>
              <a:rPr lang="en-US" altLang="zh-CN" sz="3200" dirty="0"/>
              <a:t>a </a:t>
            </a:r>
            <a:r>
              <a:rPr lang="en-US" altLang="zh-CN" sz="3200" dirty="0" smtClean="0"/>
              <a:t>web demo</a:t>
            </a:r>
            <a:endParaRPr lang="zh-CN" altLang="en-US" sz="3200" dirty="0" smtClean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DB97-6D64-8440-8C19-26CBB11D2899}" type="slidenum">
              <a:rPr kumimoji="1" lang="zh-CN" altLang="en-US" smtClean="0"/>
              <a:t>43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036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0997" y="2676392"/>
            <a:ext cx="7886700" cy="1325563"/>
          </a:xfrm>
        </p:spPr>
        <p:txBody>
          <a:bodyPr/>
          <a:lstStyle/>
          <a:p>
            <a:r>
              <a:rPr kumimoji="1" lang="en-US" altLang="zh-CN" dirty="0" smtClean="0"/>
              <a:t>Thanks!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DB97-6D64-8440-8C19-26CBB11D2899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110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Issues and future work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792" y="1782493"/>
            <a:ext cx="8755812" cy="4368141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altLang="zh-CN" b="1" i="1" dirty="0" smtClean="0"/>
              <a:t>Data </a:t>
            </a:r>
            <a:r>
              <a:rPr lang="en-US" altLang="zh-CN" b="1" i="1" dirty="0"/>
              <a:t>imbalance </a:t>
            </a:r>
            <a:r>
              <a:rPr lang="en-US" altLang="zh-CN" dirty="0"/>
              <a:t>problem still affects the result, </a:t>
            </a:r>
            <a:r>
              <a:rPr lang="en-US" altLang="zh-CN" dirty="0" smtClean="0"/>
              <a:t>as the </a:t>
            </a:r>
            <a:r>
              <a:rPr lang="en-US" altLang="zh-CN" dirty="0"/>
              <a:t>prediction rate of </a:t>
            </a:r>
            <a:r>
              <a:rPr lang="en-US" altLang="zh-CN" b="1" i="1" dirty="0"/>
              <a:t>heavy traffic classes </a:t>
            </a:r>
            <a:r>
              <a:rPr lang="en-US" altLang="zh-CN" dirty="0"/>
              <a:t>are relatively low</a:t>
            </a:r>
            <a:r>
              <a:rPr lang="en-US" altLang="zh-CN" dirty="0" smtClean="0"/>
              <a:t>.</a:t>
            </a:r>
          </a:p>
          <a:p>
            <a:pPr>
              <a:spcAft>
                <a:spcPts val="1200"/>
              </a:spcAft>
            </a:pPr>
            <a:r>
              <a:rPr lang="en-US" altLang="zh-CN" dirty="0" smtClean="0"/>
              <a:t>To try new </a:t>
            </a:r>
            <a:r>
              <a:rPr lang="en-US" altLang="zh-CN" dirty="0"/>
              <a:t>techniques and models like </a:t>
            </a:r>
            <a:r>
              <a:rPr lang="en-US" altLang="zh-CN" b="1" i="1" dirty="0" smtClean="0"/>
              <a:t>ensemble methods </a:t>
            </a:r>
            <a:r>
              <a:rPr lang="en-US" altLang="zh-CN" b="1" i="1" dirty="0"/>
              <a:t>and decision trees </a:t>
            </a:r>
            <a:r>
              <a:rPr lang="en-US" altLang="zh-CN" dirty="0"/>
              <a:t>to tackle the </a:t>
            </a:r>
            <a:r>
              <a:rPr lang="en-US" altLang="zh-CN" dirty="0" smtClean="0"/>
              <a:t>problem, since it is hard for linear SVM to classify such extreme imbalances.</a:t>
            </a:r>
          </a:p>
          <a:p>
            <a:pPr>
              <a:spcAft>
                <a:spcPts val="1200"/>
              </a:spcAft>
            </a:pPr>
            <a:r>
              <a:rPr lang="en-US" altLang="zh-CN" dirty="0" smtClean="0"/>
              <a:t>Also consider from other perspectives of the problem like </a:t>
            </a:r>
            <a:r>
              <a:rPr lang="en-US" altLang="zh-CN" b="1" i="1" dirty="0" smtClean="0"/>
              <a:t>anomaly detection</a:t>
            </a:r>
            <a:r>
              <a:rPr lang="en-US" altLang="zh-CN" dirty="0" smtClean="0"/>
              <a:t>.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DB97-6D64-8440-8C19-26CBB11D2899}" type="slidenum">
              <a:rPr kumimoji="1" lang="zh-CN" altLang="en-US" smtClean="0"/>
              <a:t>45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589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Training process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368425"/>
          <a:ext cx="78867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599799892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4278042623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122964406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3602459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Class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#Occurrence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Percentage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Weight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862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Green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2197252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0.90953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000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Yellow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176517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0.07306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60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Red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40629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0.01681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41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Deep Red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0.00046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2186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562649"/>
                  </a:ext>
                </a:extLst>
              </a:tr>
            </a:tbl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DB97-6D64-8440-8C19-26CBB11D2899}" type="slidenum">
              <a:rPr kumimoji="1" lang="zh-CN" altLang="en-US" smtClean="0"/>
              <a:t>46</a:t>
            </a:fld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86596" y="3480755"/>
            <a:ext cx="816921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zh-CN" sz="2800" dirty="0" smtClean="0"/>
              <a:t>Extract </a:t>
            </a:r>
            <a:r>
              <a:rPr lang="en-US" altLang="zh-CN" sz="2800" dirty="0"/>
              <a:t>features i</a:t>
            </a:r>
            <a:r>
              <a:rPr lang="en-US" altLang="zh-CN" sz="2800" dirty="0" smtClean="0"/>
              <a:t>nto specific format</a:t>
            </a:r>
          </a:p>
          <a:p>
            <a:pPr marL="457200" indent="-457200">
              <a:buFontTx/>
              <a:buChar char="-"/>
            </a:pPr>
            <a:r>
              <a:rPr lang="en-US" altLang="zh-CN" sz="2800" dirty="0" smtClean="0"/>
              <a:t>Represent </a:t>
            </a:r>
            <a:r>
              <a:rPr lang="en-US" altLang="zh-CN" sz="2800" dirty="0"/>
              <a:t>categorical features in binary </a:t>
            </a:r>
            <a:r>
              <a:rPr lang="en-US" altLang="zh-CN" sz="2800" dirty="0" smtClean="0"/>
              <a:t>form</a:t>
            </a:r>
          </a:p>
          <a:p>
            <a:pPr marL="457200" indent="-457200">
              <a:buFontTx/>
              <a:buChar char="-"/>
            </a:pPr>
            <a:r>
              <a:rPr lang="en-US" altLang="zh-CN" sz="2800" dirty="0" smtClean="0"/>
              <a:t>Scale </a:t>
            </a:r>
            <a:r>
              <a:rPr lang="en-US" altLang="zh-CN" sz="2800" dirty="0"/>
              <a:t>and normalize the </a:t>
            </a:r>
            <a:r>
              <a:rPr lang="en-US" altLang="zh-CN" sz="2800" dirty="0" smtClean="0"/>
              <a:t>value range </a:t>
            </a:r>
            <a:r>
              <a:rPr lang="en-US" altLang="zh-CN" sz="2800" dirty="0"/>
              <a:t>to [0, </a:t>
            </a:r>
            <a:r>
              <a:rPr lang="en-US" altLang="zh-CN" sz="2800" dirty="0" smtClean="0"/>
              <a:t>1]</a:t>
            </a:r>
          </a:p>
          <a:p>
            <a:pPr marL="457200" indent="-457200">
              <a:buFontTx/>
              <a:buChar char="-"/>
            </a:pPr>
            <a:r>
              <a:rPr lang="en-US" altLang="zh-CN" sz="2800" dirty="0" smtClean="0"/>
              <a:t>Feed </a:t>
            </a:r>
            <a:r>
              <a:rPr lang="en-US" altLang="zh-CN" sz="2800" dirty="0"/>
              <a:t>into LIBLINEAR to train the </a:t>
            </a:r>
            <a:r>
              <a:rPr lang="en-US" altLang="zh-CN" sz="2800" i="1" dirty="0"/>
              <a:t>linear </a:t>
            </a:r>
            <a:r>
              <a:rPr lang="en-US" altLang="zh-CN" sz="2800" dirty="0"/>
              <a:t>SVM </a:t>
            </a:r>
            <a:r>
              <a:rPr lang="en-US" altLang="zh-CN" sz="2800" dirty="0" smtClean="0"/>
              <a:t>model</a:t>
            </a:r>
          </a:p>
          <a:p>
            <a:pPr marL="457200" indent="-457200">
              <a:buFontTx/>
              <a:buChar char="-"/>
            </a:pPr>
            <a:r>
              <a:rPr lang="en-US" altLang="zh-CN" sz="2800" dirty="0" smtClean="0"/>
              <a:t>Using class weights to compensate imbalance</a:t>
            </a:r>
          </a:p>
          <a:p>
            <a:pPr marL="457200" indent="-457200">
              <a:buFontTx/>
              <a:buChar char="-"/>
            </a:pPr>
            <a:r>
              <a:rPr lang="en-US" altLang="zh-CN" sz="2800" dirty="0" smtClean="0"/>
              <a:t>Using </a:t>
            </a:r>
            <a:r>
              <a:rPr lang="en-US" altLang="zh-CN" sz="2800" i="1" dirty="0"/>
              <a:t>primal</a:t>
            </a:r>
            <a:r>
              <a:rPr lang="en-US" altLang="zh-CN" sz="2800" dirty="0"/>
              <a:t> L2-regularized </a:t>
            </a:r>
            <a:r>
              <a:rPr lang="en-US" altLang="zh-CN" sz="2800" dirty="0" smtClean="0"/>
              <a:t>L2-loss SVC as </a:t>
            </a:r>
            <a:r>
              <a:rPr lang="en-US" altLang="zh-CN" sz="2800" dirty="0"/>
              <a:t>solver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9362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Test result evaluation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DB97-6D64-8440-8C19-26CBB11D2899}" type="slidenum">
              <a:rPr kumimoji="1" lang="zh-CN" altLang="en-US" smtClean="0"/>
              <a:t>47</a:t>
            </a:fld>
            <a:endParaRPr kumimoji="1" lang="zh-CN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1524000" y="1397000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90346538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9329099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Class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F1 Score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469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Green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0.93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076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0.14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783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Red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0.09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290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Deep Red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0.01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201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 err="1" smtClean="0"/>
                        <a:t>Avg</a:t>
                      </a:r>
                      <a:r>
                        <a:rPr lang="en-US" altLang="zh-CN" b="1" dirty="0" smtClean="0"/>
                        <a:t> / Total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0.87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501421"/>
                  </a:ext>
                </a:extLst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700768" y="3808411"/>
            <a:ext cx="77424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Test data range: May 28 – June 1 </a:t>
            </a:r>
          </a:p>
          <a:p>
            <a:pPr marL="285750" indent="-285750">
              <a:buFontTx/>
              <a:buChar char="-"/>
            </a:pPr>
            <a:r>
              <a:rPr lang="en-US" altLang="zh-CN" sz="2800" dirty="0" smtClean="0"/>
              <a:t>Overall </a:t>
            </a:r>
            <a:r>
              <a:rPr lang="en-US" altLang="zh-CN" sz="2800" dirty="0"/>
              <a:t>accuracy is good and predicts good at green </a:t>
            </a:r>
            <a:r>
              <a:rPr lang="en-US" altLang="zh-CN" sz="2800" dirty="0" smtClean="0"/>
              <a:t>class</a:t>
            </a:r>
          </a:p>
          <a:p>
            <a:pPr marL="285750" indent="-285750">
              <a:buFontTx/>
              <a:buChar char="-"/>
            </a:pPr>
            <a:r>
              <a:rPr lang="en-US" altLang="zh-CN" sz="2800" dirty="0" smtClean="0"/>
              <a:t>Prediction </a:t>
            </a:r>
            <a:r>
              <a:rPr lang="en-US" altLang="zh-CN" sz="2800" dirty="0"/>
              <a:t>is not done well for rare </a:t>
            </a:r>
            <a:r>
              <a:rPr lang="en-US" altLang="zh-CN" sz="2800" dirty="0" smtClean="0"/>
              <a:t>and severe </a:t>
            </a:r>
            <a:r>
              <a:rPr lang="en-US" altLang="zh-CN" sz="2800" dirty="0"/>
              <a:t>traffic </a:t>
            </a:r>
            <a:r>
              <a:rPr lang="en-US" altLang="zh-CN" sz="2800" dirty="0" smtClean="0"/>
              <a:t>jams</a:t>
            </a:r>
          </a:p>
          <a:p>
            <a:pPr marL="285750" indent="-285750">
              <a:buFontTx/>
              <a:buChar char="-"/>
            </a:pPr>
            <a:r>
              <a:rPr lang="en-US" altLang="zh-CN" sz="2800" dirty="0" smtClean="0"/>
              <a:t>Effects of data imbalance on model training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9554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34" y="699272"/>
            <a:ext cx="9144000" cy="6158728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261936" y="116264"/>
            <a:ext cx="5801408" cy="471522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Make some urban planning changes!</a:t>
            </a:r>
            <a:endParaRPr lang="zh-CN" altLang="en-US" sz="2800" dirty="0"/>
          </a:p>
        </p:txBody>
      </p:sp>
      <p:grpSp>
        <p:nvGrpSpPr>
          <p:cNvPr id="10" name="组合 9"/>
          <p:cNvGrpSpPr/>
          <p:nvPr/>
        </p:nvGrpSpPr>
        <p:grpSpPr>
          <a:xfrm>
            <a:off x="5192486" y="1295400"/>
            <a:ext cx="2666999" cy="2917371"/>
            <a:chOff x="5192486" y="1295400"/>
            <a:chExt cx="2666999" cy="2917371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5192486" y="1295400"/>
              <a:ext cx="2307771" cy="291737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圆角矩形 8"/>
            <p:cNvSpPr/>
            <p:nvPr/>
          </p:nvSpPr>
          <p:spPr>
            <a:xfrm>
              <a:off x="5933790" y="1685157"/>
              <a:ext cx="1925695" cy="450486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b="1" dirty="0" smtClean="0"/>
                <a:t>Add a new road?</a:t>
              </a:r>
              <a:endParaRPr kumimoji="1" lang="zh-CN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44240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34" y="699272"/>
            <a:ext cx="9144000" cy="6158728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261936" y="116264"/>
            <a:ext cx="5801408" cy="471522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Make some urban planning changes!</a:t>
            </a:r>
            <a:endParaRPr lang="zh-CN" altLang="en-US" sz="2800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5192486" y="1295400"/>
            <a:ext cx="2307771" cy="291737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5933790" y="1685157"/>
            <a:ext cx="1925695" cy="45048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 smtClean="0"/>
              <a:t>Good for traffic!</a:t>
            </a:r>
            <a:endParaRPr kumimoji="1" lang="zh-CN" altLang="en-US" sz="2000" b="1" dirty="0"/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838200" y="699272"/>
            <a:ext cx="5095590" cy="37965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5834744" y="2503714"/>
            <a:ext cx="2786742" cy="427808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7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34" y="699272"/>
            <a:ext cx="9144000" cy="6158728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261936" y="116264"/>
            <a:ext cx="5801408" cy="471522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Make some urban planning changes!</a:t>
            </a:r>
            <a:endParaRPr lang="zh-CN" altLang="en-US" sz="2800" dirty="0"/>
          </a:p>
        </p:txBody>
      </p:sp>
      <p:grpSp>
        <p:nvGrpSpPr>
          <p:cNvPr id="3" name="组合 2"/>
          <p:cNvGrpSpPr/>
          <p:nvPr/>
        </p:nvGrpSpPr>
        <p:grpSpPr>
          <a:xfrm>
            <a:off x="3890082" y="3306139"/>
            <a:ext cx="2771973" cy="1340262"/>
            <a:chOff x="3890082" y="3306139"/>
            <a:chExt cx="2771973" cy="1340262"/>
          </a:xfrm>
        </p:grpSpPr>
        <p:grpSp>
          <p:nvGrpSpPr>
            <p:cNvPr id="8" name="组合 7"/>
            <p:cNvGrpSpPr/>
            <p:nvPr/>
          </p:nvGrpSpPr>
          <p:grpSpPr>
            <a:xfrm>
              <a:off x="3890082" y="3437116"/>
              <a:ext cx="849788" cy="1209285"/>
              <a:chOff x="3454656" y="3426230"/>
              <a:chExt cx="849788" cy="1209285"/>
            </a:xfrm>
          </p:grpSpPr>
          <p:sp>
            <p:nvSpPr>
              <p:cNvPr id="10" name="矩形 9"/>
              <p:cNvSpPr/>
              <p:nvPr/>
            </p:nvSpPr>
            <p:spPr>
              <a:xfrm rot="20219816">
                <a:off x="3454656" y="3426230"/>
                <a:ext cx="849788" cy="120928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3654094" y="3676929"/>
                <a:ext cx="45091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dirty="0" smtClean="0"/>
                  <a:t>?</a:t>
                </a:r>
                <a:endParaRPr lang="zh-CN" altLang="en-US" sz="4000" dirty="0"/>
              </a:p>
            </p:txBody>
          </p:sp>
        </p:grpSp>
        <p:sp>
          <p:nvSpPr>
            <p:cNvPr id="12" name="圆角矩形 11"/>
            <p:cNvSpPr/>
            <p:nvPr/>
          </p:nvSpPr>
          <p:spPr>
            <a:xfrm>
              <a:off x="4856100" y="3306139"/>
              <a:ext cx="1805955" cy="731472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b="1" dirty="0" smtClean="0"/>
                <a:t>Build a new shopping mall?</a:t>
              </a:r>
              <a:endParaRPr kumimoji="1" lang="zh-CN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95554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34" y="699272"/>
            <a:ext cx="9144000" cy="6158728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261936" y="116264"/>
            <a:ext cx="5801408" cy="471522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Make some urban planning changes!</a:t>
            </a:r>
            <a:endParaRPr lang="zh-CN" altLang="en-US" sz="2800" dirty="0"/>
          </a:p>
        </p:txBody>
      </p:sp>
      <p:grpSp>
        <p:nvGrpSpPr>
          <p:cNvPr id="3" name="组合 2"/>
          <p:cNvGrpSpPr/>
          <p:nvPr/>
        </p:nvGrpSpPr>
        <p:grpSpPr>
          <a:xfrm>
            <a:off x="3890082" y="3306139"/>
            <a:ext cx="2771973" cy="1340262"/>
            <a:chOff x="3890082" y="3306139"/>
            <a:chExt cx="2771973" cy="1340262"/>
          </a:xfrm>
        </p:grpSpPr>
        <p:grpSp>
          <p:nvGrpSpPr>
            <p:cNvPr id="8" name="组合 7"/>
            <p:cNvGrpSpPr/>
            <p:nvPr/>
          </p:nvGrpSpPr>
          <p:grpSpPr>
            <a:xfrm>
              <a:off x="3890082" y="3437116"/>
              <a:ext cx="849788" cy="1209285"/>
              <a:chOff x="3454656" y="3426230"/>
              <a:chExt cx="849788" cy="1209285"/>
            </a:xfrm>
          </p:grpSpPr>
          <p:sp>
            <p:nvSpPr>
              <p:cNvPr id="10" name="矩形 9"/>
              <p:cNvSpPr/>
              <p:nvPr/>
            </p:nvSpPr>
            <p:spPr>
              <a:xfrm rot="20219816">
                <a:off x="3454656" y="3426230"/>
                <a:ext cx="849788" cy="120928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3654094" y="3676929"/>
                <a:ext cx="45091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dirty="0" smtClean="0"/>
                  <a:t>?</a:t>
                </a:r>
                <a:endParaRPr lang="zh-CN" altLang="en-US" sz="4000" dirty="0"/>
              </a:p>
            </p:txBody>
          </p:sp>
        </p:grpSp>
        <p:sp>
          <p:nvSpPr>
            <p:cNvPr id="12" name="圆角矩形 11"/>
            <p:cNvSpPr/>
            <p:nvPr/>
          </p:nvSpPr>
          <p:spPr>
            <a:xfrm>
              <a:off x="4856100" y="3306139"/>
              <a:ext cx="1805955" cy="731472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b="1" dirty="0" smtClean="0"/>
                <a:t>Cause traffic jam!</a:t>
              </a:r>
              <a:endParaRPr kumimoji="1" lang="zh-CN" altLang="en-US" sz="2000" b="1" dirty="0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4020629" y="2166257"/>
            <a:ext cx="1992086" cy="446314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3015343" y="5409705"/>
            <a:ext cx="1382486" cy="138298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4397829" y="4411873"/>
            <a:ext cx="618843" cy="9978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05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9027"/>
            <a:ext cx="9144000" cy="5938973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261935" y="116264"/>
            <a:ext cx="5953807" cy="471522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Verification of traffic on urban planning</a:t>
            </a:r>
            <a:endParaRPr lang="zh-CN" altLang="en-US" sz="2800" dirty="0"/>
          </a:p>
        </p:txBody>
      </p:sp>
      <p:sp>
        <p:nvSpPr>
          <p:cNvPr id="9" name="圆角矩形 8"/>
          <p:cNvSpPr/>
          <p:nvPr/>
        </p:nvSpPr>
        <p:spPr>
          <a:xfrm>
            <a:off x="7000586" y="6263936"/>
            <a:ext cx="2143414" cy="56917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 smtClean="0"/>
              <a:t>A good planning?</a:t>
            </a:r>
            <a:endParaRPr kumimoji="1" lang="zh-CN" altLang="en-US" sz="2000" b="1" dirty="0"/>
          </a:p>
        </p:txBody>
      </p:sp>
      <p:sp>
        <p:nvSpPr>
          <p:cNvPr id="10" name="圆角矩形 9"/>
          <p:cNvSpPr/>
          <p:nvPr/>
        </p:nvSpPr>
        <p:spPr>
          <a:xfrm>
            <a:off x="7000586" y="5545479"/>
            <a:ext cx="2143414" cy="56917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 smtClean="0"/>
              <a:t>New district</a:t>
            </a:r>
            <a:endParaRPr kumimoji="1"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37347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3848</TotalTime>
  <Words>996</Words>
  <Application>Microsoft Office PowerPoint</Application>
  <PresentationFormat>全屏显示(4:3)</PresentationFormat>
  <Paragraphs>290</Paragraphs>
  <Slides>47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4" baseType="lpstr">
      <vt:lpstr>宋体</vt:lpstr>
      <vt:lpstr>DengXian</vt:lpstr>
      <vt:lpstr>Arial</vt:lpstr>
      <vt:lpstr>Calibri</vt:lpstr>
      <vt:lpstr>Calibri Light</vt:lpstr>
      <vt:lpstr>Cambria Math</vt:lpstr>
      <vt:lpstr>Office 主题</vt:lpstr>
      <vt:lpstr>Traffic Prediction for Urban Planning</vt:lpstr>
      <vt:lpstr>Why Traffic Prediction?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Our Goal</vt:lpstr>
      <vt:lpstr>PowerPoint 演示文稿</vt:lpstr>
      <vt:lpstr>Challenges</vt:lpstr>
      <vt:lpstr>Challenges</vt:lpstr>
      <vt:lpstr>Map data from OpenStreetMap</vt:lpstr>
      <vt:lpstr>Points of Interest from Baidu Map</vt:lpstr>
      <vt:lpstr>Challenges</vt:lpstr>
      <vt:lpstr>PowerPoint 演示文稿</vt:lpstr>
      <vt:lpstr>Traffic data from Baidu Map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Combine &amp; Intercept – Our program</vt:lpstr>
      <vt:lpstr>PowerPoint 演示文稿</vt:lpstr>
      <vt:lpstr>Feature Engineering</vt:lpstr>
      <vt:lpstr>Local spatial features</vt:lpstr>
      <vt:lpstr>Local spatial features</vt:lpstr>
      <vt:lpstr>Local spatial features</vt:lpstr>
      <vt:lpstr>Global spatial features</vt:lpstr>
      <vt:lpstr>Global spatial features</vt:lpstr>
      <vt:lpstr>PowerPoint 演示文稿</vt:lpstr>
      <vt:lpstr>PowerPoint 演示文稿</vt:lpstr>
      <vt:lpstr>What else related to the traffic</vt:lpstr>
      <vt:lpstr>Training - Linear SVM</vt:lpstr>
      <vt:lpstr>Comparison test</vt:lpstr>
      <vt:lpstr>PowerPoint 演示文稿</vt:lpstr>
      <vt:lpstr>Demo showcase</vt:lpstr>
      <vt:lpstr>PowerPoint 演示文稿</vt:lpstr>
      <vt:lpstr>PowerPoint 演示文稿</vt:lpstr>
      <vt:lpstr>PowerPoint 演示文稿</vt:lpstr>
      <vt:lpstr>Conclusion</vt:lpstr>
      <vt:lpstr>Thanks!</vt:lpstr>
      <vt:lpstr>Issues and future work</vt:lpstr>
      <vt:lpstr>Training process</vt:lpstr>
      <vt:lpstr>Test result 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Frank Xu</cp:lastModifiedBy>
  <cp:revision>157</cp:revision>
  <dcterms:created xsi:type="dcterms:W3CDTF">2016-06-10T12:36:25Z</dcterms:created>
  <dcterms:modified xsi:type="dcterms:W3CDTF">2016-06-17T08:10:17Z</dcterms:modified>
</cp:coreProperties>
</file>